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4"/>
    <p:sldMasterId id="2147483661" r:id="rId5"/>
  </p:sldMasterIdLst>
  <p:notesMasterIdLst>
    <p:notesMasterId r:id="rId143"/>
  </p:notesMasterIdLst>
  <p:sldIdLst>
    <p:sldId id="256" r:id="rId6"/>
    <p:sldId id="4434" r:id="rId7"/>
    <p:sldId id="4481" r:id="rId8"/>
    <p:sldId id="4435" r:id="rId9"/>
    <p:sldId id="4441" r:id="rId10"/>
    <p:sldId id="4471" r:id="rId11"/>
    <p:sldId id="4546" r:id="rId12"/>
    <p:sldId id="4547" r:id="rId13"/>
    <p:sldId id="4483" r:id="rId14"/>
    <p:sldId id="4442" r:id="rId15"/>
    <p:sldId id="4440" r:id="rId16"/>
    <p:sldId id="4436" r:id="rId17"/>
    <p:sldId id="4444" r:id="rId18"/>
    <p:sldId id="4438" r:id="rId19"/>
    <p:sldId id="4463" r:id="rId20"/>
    <p:sldId id="4464" r:id="rId21"/>
    <p:sldId id="4439" r:id="rId22"/>
    <p:sldId id="4484" r:id="rId23"/>
    <p:sldId id="4450" r:id="rId24"/>
    <p:sldId id="4451" r:id="rId25"/>
    <p:sldId id="4452" r:id="rId26"/>
    <p:sldId id="4455" r:id="rId27"/>
    <p:sldId id="4456" r:id="rId28"/>
    <p:sldId id="4453" r:id="rId29"/>
    <p:sldId id="4454" r:id="rId30"/>
    <p:sldId id="4485" r:id="rId31"/>
    <p:sldId id="4445" r:id="rId32"/>
    <p:sldId id="4449" r:id="rId33"/>
    <p:sldId id="4446" r:id="rId34"/>
    <p:sldId id="4447" r:id="rId35"/>
    <p:sldId id="4457" r:id="rId36"/>
    <p:sldId id="4462" r:id="rId37"/>
    <p:sldId id="4458" r:id="rId38"/>
    <p:sldId id="4532" r:id="rId39"/>
    <p:sldId id="4461" r:id="rId40"/>
    <p:sldId id="4459" r:id="rId41"/>
    <p:sldId id="4460" r:id="rId42"/>
    <p:sldId id="4473" r:id="rId43"/>
    <p:sldId id="4548" r:id="rId44"/>
    <p:sldId id="4474" r:id="rId45"/>
    <p:sldId id="4475" r:id="rId46"/>
    <p:sldId id="4476" r:id="rId47"/>
    <p:sldId id="4477" r:id="rId48"/>
    <p:sldId id="4478" r:id="rId49"/>
    <p:sldId id="4479" r:id="rId50"/>
    <p:sldId id="4533" r:id="rId51"/>
    <p:sldId id="4513" r:id="rId52"/>
    <p:sldId id="4514" r:id="rId53"/>
    <p:sldId id="4515" r:id="rId54"/>
    <p:sldId id="4516" r:id="rId55"/>
    <p:sldId id="4518" r:id="rId56"/>
    <p:sldId id="4519" r:id="rId57"/>
    <p:sldId id="4520" r:id="rId58"/>
    <p:sldId id="4521" r:id="rId59"/>
    <p:sldId id="4522" r:id="rId60"/>
    <p:sldId id="4523" r:id="rId61"/>
    <p:sldId id="4524" r:id="rId62"/>
    <p:sldId id="4525" r:id="rId63"/>
    <p:sldId id="4526" r:id="rId64"/>
    <p:sldId id="4527" r:id="rId65"/>
    <p:sldId id="4528" r:id="rId66"/>
    <p:sldId id="4529" r:id="rId67"/>
    <p:sldId id="4530" r:id="rId68"/>
    <p:sldId id="4531" r:id="rId69"/>
    <p:sldId id="4534" r:id="rId70"/>
    <p:sldId id="4537" r:id="rId71"/>
    <p:sldId id="4535" r:id="rId72"/>
    <p:sldId id="4536" r:id="rId73"/>
    <p:sldId id="4538" r:id="rId74"/>
    <p:sldId id="4539" r:id="rId75"/>
    <p:sldId id="4540" r:id="rId76"/>
    <p:sldId id="4541" r:id="rId77"/>
    <p:sldId id="4542" r:id="rId78"/>
    <p:sldId id="4543" r:id="rId79"/>
    <p:sldId id="4544" r:id="rId80"/>
    <p:sldId id="4545" r:id="rId81"/>
    <p:sldId id="4486" r:id="rId82"/>
    <p:sldId id="4491" r:id="rId83"/>
    <p:sldId id="4495" r:id="rId84"/>
    <p:sldId id="4496" r:id="rId85"/>
    <p:sldId id="4497" r:id="rId86"/>
    <p:sldId id="4550" r:id="rId87"/>
    <p:sldId id="4498" r:id="rId88"/>
    <p:sldId id="4499" r:id="rId89"/>
    <p:sldId id="4501" r:id="rId90"/>
    <p:sldId id="4500" r:id="rId91"/>
    <p:sldId id="4503" r:id="rId92"/>
    <p:sldId id="4504" r:id="rId93"/>
    <p:sldId id="4505" r:id="rId94"/>
    <p:sldId id="4549" r:id="rId95"/>
    <p:sldId id="4506" r:id="rId96"/>
    <p:sldId id="4507" r:id="rId97"/>
    <p:sldId id="4508" r:id="rId98"/>
    <p:sldId id="4556" r:id="rId99"/>
    <p:sldId id="4509" r:id="rId100"/>
    <p:sldId id="4510" r:id="rId101"/>
    <p:sldId id="4551" r:id="rId102"/>
    <p:sldId id="4552" r:id="rId103"/>
    <p:sldId id="4512" r:id="rId104"/>
    <p:sldId id="4553" r:id="rId105"/>
    <p:sldId id="4554" r:id="rId106"/>
    <p:sldId id="4555" r:id="rId107"/>
    <p:sldId id="4557" r:id="rId108"/>
    <p:sldId id="4558" r:id="rId109"/>
    <p:sldId id="4559" r:id="rId110"/>
    <p:sldId id="4563" r:id="rId111"/>
    <p:sldId id="4560" r:id="rId112"/>
    <p:sldId id="4561" r:id="rId113"/>
    <p:sldId id="4562" r:id="rId114"/>
    <p:sldId id="4588" r:id="rId115"/>
    <p:sldId id="4590" r:id="rId116"/>
    <p:sldId id="4589" r:id="rId117"/>
    <p:sldId id="4585" r:id="rId118"/>
    <p:sldId id="4586" r:id="rId119"/>
    <p:sldId id="4587" r:id="rId120"/>
    <p:sldId id="4584" r:id="rId121"/>
    <p:sldId id="4564" r:id="rId122"/>
    <p:sldId id="4565" r:id="rId123"/>
    <p:sldId id="4571" r:id="rId124"/>
    <p:sldId id="4567" r:id="rId125"/>
    <p:sldId id="4566" r:id="rId126"/>
    <p:sldId id="4569" r:id="rId127"/>
    <p:sldId id="4573" r:id="rId128"/>
    <p:sldId id="4570" r:id="rId129"/>
    <p:sldId id="4572" r:id="rId130"/>
    <p:sldId id="4574" r:id="rId131"/>
    <p:sldId id="4575" r:id="rId132"/>
    <p:sldId id="4577" r:id="rId133"/>
    <p:sldId id="4578" r:id="rId134"/>
    <p:sldId id="4580" r:id="rId135"/>
    <p:sldId id="4582" r:id="rId136"/>
    <p:sldId id="4583" r:id="rId137"/>
    <p:sldId id="4579" r:id="rId138"/>
    <p:sldId id="4581" r:id="rId139"/>
    <p:sldId id="4490" r:id="rId140"/>
    <p:sldId id="4489" r:id="rId141"/>
    <p:sldId id="4488" r:id="rId14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930FB0-C066-803E-6D78-2ED73E7E86BE}" name="Roman Kordus" initials="RK" userId="S::r.kordus@teb-akademia.pl::14261b9f-9cd0-4273-8730-f0ee2b04c14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weł Zeller" initials="PZ" lastIdx="1" clrIdx="0">
    <p:extLst>
      <p:ext uri="{19B8F6BF-5375-455C-9EA6-DF929625EA0E}">
        <p15:presenceInfo xmlns:p15="http://schemas.microsoft.com/office/powerpoint/2012/main" userId="S::p.zeller@teb-akademia.pl::afd7f278-bab4-42fd-908f-d236024c90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58"/>
    <a:srgbClr val="262A2D"/>
    <a:srgbClr val="000000"/>
    <a:srgbClr val="68BD45"/>
    <a:srgbClr val="B9B9B9"/>
    <a:srgbClr val="12ABDB"/>
    <a:srgbClr val="FFFFFF"/>
    <a:srgbClr val="0069FF"/>
    <a:srgbClr val="68BD44"/>
    <a:srgbClr val="002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 jasny 3 — Ak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Styl jasny 1 — Ak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Styl jasny 2 — Ak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ABFCF23-3B69-468F-B69F-88F6DE6A72F2}" styleName="Styl pośredni 1 — Ak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Styl pośredni 2 — Ak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7" autoAdjust="0"/>
    <p:restoredTop sz="87201" autoAdjust="0"/>
  </p:normalViewPr>
  <p:slideViewPr>
    <p:cSldViewPr>
      <p:cViewPr varScale="1">
        <p:scale>
          <a:sx n="147" d="100"/>
          <a:sy n="147" d="100"/>
        </p:scale>
        <p:origin x="177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microsoft.com/office/2018/10/relationships/authors" Target="authors.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commentAuthors" Target="commentAuthors.xml"/><Relationship Id="rId90"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062B2-0405-44FE-9C57-443C19A50B21}" type="doc">
      <dgm:prSet loTypeId="urn:microsoft.com/office/officeart/2005/8/layout/hierarchy4" loCatId="relationship" qsTypeId="urn:microsoft.com/office/officeart/2005/8/quickstyle/simple1" qsCatId="simple" csTypeId="urn:microsoft.com/office/officeart/2005/8/colors/accent6_2" csCatId="accent6" phldr="1"/>
      <dgm:spPr/>
      <dgm:t>
        <a:bodyPr/>
        <a:lstStyle/>
        <a:p>
          <a:endParaRPr lang="de-DE"/>
        </a:p>
      </dgm:t>
    </dgm:pt>
    <dgm:pt modelId="{F9EB9104-5B24-44A0-BD2E-A8A12E40EDBC}">
      <dgm:prSet phldrT="[Text]"/>
      <dgm:spPr/>
      <dgm:t>
        <a:bodyPr/>
        <a:lstStyle/>
        <a:p>
          <a:r>
            <a:rPr lang="pl-PL"/>
            <a:t>HTTP</a:t>
          </a:r>
          <a:endParaRPr lang="de-DE"/>
        </a:p>
      </dgm:t>
    </dgm:pt>
    <dgm:pt modelId="{F635F75B-FF68-4F41-A689-6F45925C1027}" type="parTrans" cxnId="{674AC41B-7C2D-41BF-BDCB-207625438A8D}">
      <dgm:prSet/>
      <dgm:spPr/>
      <dgm:t>
        <a:bodyPr/>
        <a:lstStyle/>
        <a:p>
          <a:endParaRPr lang="de-DE"/>
        </a:p>
      </dgm:t>
    </dgm:pt>
    <dgm:pt modelId="{CCFA30D3-7F2D-4CAE-B2A0-09D2EA7EC2C3}" type="sibTrans" cxnId="{674AC41B-7C2D-41BF-BDCB-207625438A8D}">
      <dgm:prSet/>
      <dgm:spPr/>
      <dgm:t>
        <a:bodyPr/>
        <a:lstStyle/>
        <a:p>
          <a:endParaRPr lang="de-DE"/>
        </a:p>
      </dgm:t>
    </dgm:pt>
    <dgm:pt modelId="{7BB93073-354E-4B7B-B7BC-65339336E3B8}">
      <dgm:prSet phldrT="[Text]"/>
      <dgm:spPr/>
      <dgm:t>
        <a:bodyPr/>
        <a:lstStyle/>
        <a:p>
          <a:r>
            <a:rPr lang="pl-PL"/>
            <a:t>Nagłówek(header) – min. 1 wiersz</a:t>
          </a:r>
          <a:endParaRPr lang="de-DE"/>
        </a:p>
      </dgm:t>
    </dgm:pt>
    <dgm:pt modelId="{365675A1-ABA0-4747-AB56-ED8C10A140A0}" type="parTrans" cxnId="{FCC34A54-1B06-4FC3-8E3C-89DD17E0DB50}">
      <dgm:prSet/>
      <dgm:spPr/>
      <dgm:t>
        <a:bodyPr/>
        <a:lstStyle/>
        <a:p>
          <a:endParaRPr lang="de-DE"/>
        </a:p>
      </dgm:t>
    </dgm:pt>
    <dgm:pt modelId="{EF46481D-5985-4888-B58D-9B264CD0565D}" type="sibTrans" cxnId="{FCC34A54-1B06-4FC3-8E3C-89DD17E0DB50}">
      <dgm:prSet/>
      <dgm:spPr/>
      <dgm:t>
        <a:bodyPr/>
        <a:lstStyle/>
        <a:p>
          <a:endParaRPr lang="de-DE"/>
        </a:p>
      </dgm:t>
    </dgm:pt>
    <dgm:pt modelId="{FFFB03D0-99EA-4ADD-881F-59281AD66B05}">
      <dgm:prSet phldrT="[Text]"/>
      <dgm:spPr/>
      <dgm:t>
        <a:bodyPr/>
        <a:lstStyle/>
        <a:p>
          <a:r>
            <a:rPr lang="pl-PL"/>
            <a:t>Metoda(np. GET)</a:t>
          </a:r>
          <a:endParaRPr lang="de-DE"/>
        </a:p>
      </dgm:t>
    </dgm:pt>
    <dgm:pt modelId="{6F7DEDBB-78B0-4B43-AB2B-0A984883D977}" type="parTrans" cxnId="{AE821079-C51A-40DA-8BA0-B411F6BE4806}">
      <dgm:prSet/>
      <dgm:spPr/>
      <dgm:t>
        <a:bodyPr/>
        <a:lstStyle/>
        <a:p>
          <a:endParaRPr lang="de-DE"/>
        </a:p>
      </dgm:t>
    </dgm:pt>
    <dgm:pt modelId="{3A6F12C3-F24F-43C9-BE84-2880DF3B4541}" type="sibTrans" cxnId="{AE821079-C51A-40DA-8BA0-B411F6BE4806}">
      <dgm:prSet/>
      <dgm:spPr/>
      <dgm:t>
        <a:bodyPr/>
        <a:lstStyle/>
        <a:p>
          <a:endParaRPr lang="de-DE"/>
        </a:p>
      </dgm:t>
    </dgm:pt>
    <dgm:pt modelId="{FA7B9DD9-5125-4C54-89C7-2C1B2409EA27}">
      <dgm:prSet phldrT="[Text]"/>
      <dgm:spPr/>
      <dgm:t>
        <a:bodyPr/>
        <a:lstStyle/>
        <a:p>
          <a:r>
            <a:rPr lang="pl-PL"/>
            <a:t>Adres URI(/)</a:t>
          </a:r>
          <a:endParaRPr lang="de-DE"/>
        </a:p>
      </dgm:t>
    </dgm:pt>
    <dgm:pt modelId="{25603ADA-12D3-41C4-9AAA-E955294936DF}" type="parTrans" cxnId="{55DD8A19-6BCC-4C2A-AEA6-908DD7807780}">
      <dgm:prSet/>
      <dgm:spPr/>
      <dgm:t>
        <a:bodyPr/>
        <a:lstStyle/>
        <a:p>
          <a:endParaRPr lang="de-DE"/>
        </a:p>
      </dgm:t>
    </dgm:pt>
    <dgm:pt modelId="{7B4F569E-8DD3-4B01-97D4-2A4FEDE04A00}" type="sibTrans" cxnId="{55DD8A19-6BCC-4C2A-AEA6-908DD7807780}">
      <dgm:prSet/>
      <dgm:spPr/>
      <dgm:t>
        <a:bodyPr/>
        <a:lstStyle/>
        <a:p>
          <a:endParaRPr lang="de-DE"/>
        </a:p>
      </dgm:t>
    </dgm:pt>
    <dgm:pt modelId="{AC4DE975-A7E8-4E8C-BAFB-DF128D76B253}">
      <dgm:prSet phldrT="[Text]"/>
      <dgm:spPr/>
      <dgm:t>
        <a:bodyPr/>
        <a:lstStyle/>
        <a:p>
          <a:r>
            <a:rPr lang="pl-PL" dirty="0"/>
            <a:t>Ciało(body)</a:t>
          </a:r>
          <a:endParaRPr lang="de-DE" dirty="0"/>
        </a:p>
      </dgm:t>
    </dgm:pt>
    <dgm:pt modelId="{BCF56E5D-8666-4588-B6ED-34EF660F4BE1}" type="parTrans" cxnId="{33A09231-48E2-432D-AD0C-DDDE0F8B94FA}">
      <dgm:prSet/>
      <dgm:spPr/>
      <dgm:t>
        <a:bodyPr/>
        <a:lstStyle/>
        <a:p>
          <a:endParaRPr lang="de-DE"/>
        </a:p>
      </dgm:t>
    </dgm:pt>
    <dgm:pt modelId="{7D5262FE-0B8A-4A3D-BDA0-468512F20848}" type="sibTrans" cxnId="{33A09231-48E2-432D-AD0C-DDDE0F8B94FA}">
      <dgm:prSet/>
      <dgm:spPr/>
      <dgm:t>
        <a:bodyPr/>
        <a:lstStyle/>
        <a:p>
          <a:endParaRPr lang="de-DE"/>
        </a:p>
      </dgm:t>
    </dgm:pt>
    <dgm:pt modelId="{8A5F522B-D7E9-4D27-9B3D-94030F438FD6}">
      <dgm:prSet phldrT="[Text]"/>
      <dgm:spPr/>
      <dgm:t>
        <a:bodyPr/>
        <a:lstStyle/>
        <a:p>
          <a:r>
            <a:rPr lang="pl-PL"/>
            <a:t>Przesyłane po 1. pustej linii</a:t>
          </a:r>
          <a:endParaRPr lang="de-DE"/>
        </a:p>
      </dgm:t>
    </dgm:pt>
    <dgm:pt modelId="{CCD9F54B-E4E7-4C56-9739-E13FCD73D3DB}" type="parTrans" cxnId="{DF05E905-5CEE-4361-8A01-9067938FE2D2}">
      <dgm:prSet/>
      <dgm:spPr/>
      <dgm:t>
        <a:bodyPr/>
        <a:lstStyle/>
        <a:p>
          <a:endParaRPr lang="de-DE"/>
        </a:p>
      </dgm:t>
    </dgm:pt>
    <dgm:pt modelId="{53C96A13-57FB-4AEE-8BCC-9ABFB1921227}" type="sibTrans" cxnId="{DF05E905-5CEE-4361-8A01-9067938FE2D2}">
      <dgm:prSet/>
      <dgm:spPr/>
      <dgm:t>
        <a:bodyPr/>
        <a:lstStyle/>
        <a:p>
          <a:endParaRPr lang="de-DE"/>
        </a:p>
      </dgm:t>
    </dgm:pt>
    <dgm:pt modelId="{FDE7EF8A-72F5-4B0F-82F0-CD6DFAE4EB18}">
      <dgm:prSet/>
      <dgm:spPr/>
      <dgm:t>
        <a:bodyPr/>
        <a:lstStyle/>
        <a:p>
          <a:r>
            <a:rPr lang="pl-PL"/>
            <a:t>Wersja protokołu(</a:t>
          </a:r>
          <a:r>
            <a:rPr lang="de-DE"/>
            <a:t>HTTP/1.1</a:t>
          </a:r>
          <a:r>
            <a:rPr lang="pl-PL"/>
            <a:t>)</a:t>
          </a:r>
          <a:endParaRPr lang="de-DE"/>
        </a:p>
      </dgm:t>
    </dgm:pt>
    <dgm:pt modelId="{823C08BA-A10A-4D07-86BA-2F5AD950E2D9}" type="parTrans" cxnId="{842AE93D-FE1B-4F49-8B78-55F8A835188A}">
      <dgm:prSet/>
      <dgm:spPr/>
      <dgm:t>
        <a:bodyPr/>
        <a:lstStyle/>
        <a:p>
          <a:endParaRPr lang="de-DE"/>
        </a:p>
      </dgm:t>
    </dgm:pt>
    <dgm:pt modelId="{6A79D693-F593-4799-87BA-86B497EB9965}" type="sibTrans" cxnId="{842AE93D-FE1B-4F49-8B78-55F8A835188A}">
      <dgm:prSet/>
      <dgm:spPr/>
      <dgm:t>
        <a:bodyPr/>
        <a:lstStyle/>
        <a:p>
          <a:endParaRPr lang="de-DE"/>
        </a:p>
      </dgm:t>
    </dgm:pt>
    <dgm:pt modelId="{456B29E2-308A-4985-B369-C948D851E9BD}">
      <dgm:prSet/>
      <dgm:spPr/>
      <dgm:t>
        <a:bodyPr/>
        <a:lstStyle/>
        <a:p>
          <a:r>
            <a:rPr lang="pl-PL"/>
            <a:t>Pozostałe nagłówki (opcjonalne)</a:t>
          </a:r>
          <a:endParaRPr lang="de-DE"/>
        </a:p>
      </dgm:t>
    </dgm:pt>
    <dgm:pt modelId="{286F925A-23F1-4296-9955-7F099328B81C}" type="parTrans" cxnId="{5A64166B-36BA-4B0F-B167-E61123D1B99E}">
      <dgm:prSet/>
      <dgm:spPr/>
      <dgm:t>
        <a:bodyPr/>
        <a:lstStyle/>
        <a:p>
          <a:endParaRPr lang="de-DE"/>
        </a:p>
      </dgm:t>
    </dgm:pt>
    <dgm:pt modelId="{7B2C706E-1660-4CFD-8768-45F83C0D5D21}" type="sibTrans" cxnId="{5A64166B-36BA-4B0F-B167-E61123D1B99E}">
      <dgm:prSet/>
      <dgm:spPr/>
      <dgm:t>
        <a:bodyPr/>
        <a:lstStyle/>
        <a:p>
          <a:endParaRPr lang="de-DE"/>
        </a:p>
      </dgm:t>
    </dgm:pt>
    <dgm:pt modelId="{C99931C9-BB19-426C-9EDE-3E407D0FB4D9}" type="pres">
      <dgm:prSet presAssocID="{ED2062B2-0405-44FE-9C57-443C19A50B21}" presName="Name0" presStyleCnt="0">
        <dgm:presLayoutVars>
          <dgm:chPref val="1"/>
          <dgm:dir/>
          <dgm:animOne val="branch"/>
          <dgm:animLvl val="lvl"/>
          <dgm:resizeHandles/>
        </dgm:presLayoutVars>
      </dgm:prSet>
      <dgm:spPr/>
    </dgm:pt>
    <dgm:pt modelId="{D7F79A84-73D7-48B9-9BA3-A6670E8EB26B}" type="pres">
      <dgm:prSet presAssocID="{F9EB9104-5B24-44A0-BD2E-A8A12E40EDBC}" presName="vertOne" presStyleCnt="0"/>
      <dgm:spPr/>
    </dgm:pt>
    <dgm:pt modelId="{36FF337B-1B83-4754-B9FF-D6C57ED3A3F3}" type="pres">
      <dgm:prSet presAssocID="{F9EB9104-5B24-44A0-BD2E-A8A12E40EDBC}" presName="txOne" presStyleLbl="node0" presStyleIdx="0" presStyleCnt="1" custLinFactY="-5277" custLinFactNeighborX="1290" custLinFactNeighborY="-100000">
        <dgm:presLayoutVars>
          <dgm:chPref val="3"/>
        </dgm:presLayoutVars>
      </dgm:prSet>
      <dgm:spPr/>
    </dgm:pt>
    <dgm:pt modelId="{38E3486B-F59F-4218-82AB-66D01518498D}" type="pres">
      <dgm:prSet presAssocID="{F9EB9104-5B24-44A0-BD2E-A8A12E40EDBC}" presName="parTransOne" presStyleCnt="0"/>
      <dgm:spPr/>
    </dgm:pt>
    <dgm:pt modelId="{88319D13-7B4D-4C1D-8453-8B85632C8340}" type="pres">
      <dgm:prSet presAssocID="{F9EB9104-5B24-44A0-BD2E-A8A12E40EDBC}" presName="horzOne" presStyleCnt="0"/>
      <dgm:spPr/>
    </dgm:pt>
    <dgm:pt modelId="{BC9F6EAD-D772-4D36-BAA3-1E3FDBCD8859}" type="pres">
      <dgm:prSet presAssocID="{7BB93073-354E-4B7B-B7BC-65339336E3B8}" presName="vertTwo" presStyleCnt="0"/>
      <dgm:spPr/>
    </dgm:pt>
    <dgm:pt modelId="{33B19A65-4197-4478-AEE2-BE606CA6B078}" type="pres">
      <dgm:prSet presAssocID="{7BB93073-354E-4B7B-B7BC-65339336E3B8}" presName="txTwo" presStyleLbl="node2" presStyleIdx="0" presStyleCnt="2">
        <dgm:presLayoutVars>
          <dgm:chPref val="3"/>
        </dgm:presLayoutVars>
      </dgm:prSet>
      <dgm:spPr/>
    </dgm:pt>
    <dgm:pt modelId="{25DE515B-C369-4087-B260-6A8D39C8234C}" type="pres">
      <dgm:prSet presAssocID="{7BB93073-354E-4B7B-B7BC-65339336E3B8}" presName="parTransTwo" presStyleCnt="0"/>
      <dgm:spPr/>
    </dgm:pt>
    <dgm:pt modelId="{3DAA0BB9-3CF5-419F-9054-A65D8B7AE322}" type="pres">
      <dgm:prSet presAssocID="{7BB93073-354E-4B7B-B7BC-65339336E3B8}" presName="horzTwo" presStyleCnt="0"/>
      <dgm:spPr/>
    </dgm:pt>
    <dgm:pt modelId="{1D8F9476-FD46-44C0-8A87-68CECBBC7C22}" type="pres">
      <dgm:prSet presAssocID="{FFFB03D0-99EA-4ADD-881F-59281AD66B05}" presName="vertThree" presStyleCnt="0"/>
      <dgm:spPr/>
    </dgm:pt>
    <dgm:pt modelId="{CCD34E6E-FE99-444B-86A4-4EC4CF24DF2A}" type="pres">
      <dgm:prSet presAssocID="{FFFB03D0-99EA-4ADD-881F-59281AD66B05}" presName="txThree" presStyleLbl="node3" presStyleIdx="0" presStyleCnt="5">
        <dgm:presLayoutVars>
          <dgm:chPref val="3"/>
        </dgm:presLayoutVars>
      </dgm:prSet>
      <dgm:spPr/>
    </dgm:pt>
    <dgm:pt modelId="{09159F00-6F2A-4868-B8FD-B5356ED69380}" type="pres">
      <dgm:prSet presAssocID="{FFFB03D0-99EA-4ADD-881F-59281AD66B05}" presName="horzThree" presStyleCnt="0"/>
      <dgm:spPr/>
    </dgm:pt>
    <dgm:pt modelId="{84E52276-224B-49D3-9021-8BD26BC0622D}" type="pres">
      <dgm:prSet presAssocID="{3A6F12C3-F24F-43C9-BE84-2880DF3B4541}" presName="sibSpaceThree" presStyleCnt="0"/>
      <dgm:spPr/>
    </dgm:pt>
    <dgm:pt modelId="{EDC6BF82-FC6D-4594-BDB6-F7500F4D0273}" type="pres">
      <dgm:prSet presAssocID="{FA7B9DD9-5125-4C54-89C7-2C1B2409EA27}" presName="vertThree" presStyleCnt="0"/>
      <dgm:spPr/>
    </dgm:pt>
    <dgm:pt modelId="{9BF49BB8-144F-40CA-8C51-8BEC53598A3D}" type="pres">
      <dgm:prSet presAssocID="{FA7B9DD9-5125-4C54-89C7-2C1B2409EA27}" presName="txThree" presStyleLbl="node3" presStyleIdx="1" presStyleCnt="5">
        <dgm:presLayoutVars>
          <dgm:chPref val="3"/>
        </dgm:presLayoutVars>
      </dgm:prSet>
      <dgm:spPr/>
    </dgm:pt>
    <dgm:pt modelId="{8A8620CC-EA22-4C22-9AB9-D8C14FA81B92}" type="pres">
      <dgm:prSet presAssocID="{FA7B9DD9-5125-4C54-89C7-2C1B2409EA27}" presName="horzThree" presStyleCnt="0"/>
      <dgm:spPr/>
    </dgm:pt>
    <dgm:pt modelId="{61FDB987-AC2B-48A6-8940-02666C9E29D7}" type="pres">
      <dgm:prSet presAssocID="{7B4F569E-8DD3-4B01-97D4-2A4FEDE04A00}" presName="sibSpaceThree" presStyleCnt="0"/>
      <dgm:spPr/>
    </dgm:pt>
    <dgm:pt modelId="{0410C95D-16FB-4535-A087-0693D5FB623A}" type="pres">
      <dgm:prSet presAssocID="{FDE7EF8A-72F5-4B0F-82F0-CD6DFAE4EB18}" presName="vertThree" presStyleCnt="0"/>
      <dgm:spPr/>
    </dgm:pt>
    <dgm:pt modelId="{F24A49CF-C9F9-404A-B41E-5B5186C17965}" type="pres">
      <dgm:prSet presAssocID="{FDE7EF8A-72F5-4B0F-82F0-CD6DFAE4EB18}" presName="txThree" presStyleLbl="node3" presStyleIdx="2" presStyleCnt="5">
        <dgm:presLayoutVars>
          <dgm:chPref val="3"/>
        </dgm:presLayoutVars>
      </dgm:prSet>
      <dgm:spPr/>
    </dgm:pt>
    <dgm:pt modelId="{ADFE9DC1-F1C1-4768-B12A-0D13CE69B79D}" type="pres">
      <dgm:prSet presAssocID="{FDE7EF8A-72F5-4B0F-82F0-CD6DFAE4EB18}" presName="horzThree" presStyleCnt="0"/>
      <dgm:spPr/>
    </dgm:pt>
    <dgm:pt modelId="{A2A6EE46-72F9-4E79-9921-E072A819EC6C}" type="pres">
      <dgm:prSet presAssocID="{6A79D693-F593-4799-87BA-86B497EB9965}" presName="sibSpaceThree" presStyleCnt="0"/>
      <dgm:spPr/>
    </dgm:pt>
    <dgm:pt modelId="{9A3370F5-4010-4CBA-B40B-4FBEDFD4DC01}" type="pres">
      <dgm:prSet presAssocID="{456B29E2-308A-4985-B369-C948D851E9BD}" presName="vertThree" presStyleCnt="0"/>
      <dgm:spPr/>
    </dgm:pt>
    <dgm:pt modelId="{74375E4A-D152-4A91-AAF0-EAF63F799EAC}" type="pres">
      <dgm:prSet presAssocID="{456B29E2-308A-4985-B369-C948D851E9BD}" presName="txThree" presStyleLbl="node3" presStyleIdx="3" presStyleCnt="5">
        <dgm:presLayoutVars>
          <dgm:chPref val="3"/>
        </dgm:presLayoutVars>
      </dgm:prSet>
      <dgm:spPr/>
    </dgm:pt>
    <dgm:pt modelId="{22BCA558-931C-4139-8452-4520023A11D1}" type="pres">
      <dgm:prSet presAssocID="{456B29E2-308A-4985-B369-C948D851E9BD}" presName="horzThree" presStyleCnt="0"/>
      <dgm:spPr/>
    </dgm:pt>
    <dgm:pt modelId="{5E20F13B-3E7A-4600-AC6D-C5A0B77246F1}" type="pres">
      <dgm:prSet presAssocID="{EF46481D-5985-4888-B58D-9B264CD0565D}" presName="sibSpaceTwo" presStyleCnt="0"/>
      <dgm:spPr/>
    </dgm:pt>
    <dgm:pt modelId="{1A971753-CE47-46D7-A4C2-FF14BFACFD29}" type="pres">
      <dgm:prSet presAssocID="{AC4DE975-A7E8-4E8C-BAFB-DF128D76B253}" presName="vertTwo" presStyleCnt="0"/>
      <dgm:spPr/>
    </dgm:pt>
    <dgm:pt modelId="{3250C125-CEA4-4A8E-AD7F-CFA523F9482D}" type="pres">
      <dgm:prSet presAssocID="{AC4DE975-A7E8-4E8C-BAFB-DF128D76B253}" presName="txTwo" presStyleLbl="node2" presStyleIdx="1" presStyleCnt="2">
        <dgm:presLayoutVars>
          <dgm:chPref val="3"/>
        </dgm:presLayoutVars>
      </dgm:prSet>
      <dgm:spPr/>
    </dgm:pt>
    <dgm:pt modelId="{79A0E8BE-DEEF-4535-B785-9A7C50C37572}" type="pres">
      <dgm:prSet presAssocID="{AC4DE975-A7E8-4E8C-BAFB-DF128D76B253}" presName="parTransTwo" presStyleCnt="0"/>
      <dgm:spPr/>
    </dgm:pt>
    <dgm:pt modelId="{FCDC7A6F-A4E0-42E5-9519-127EDEADE972}" type="pres">
      <dgm:prSet presAssocID="{AC4DE975-A7E8-4E8C-BAFB-DF128D76B253}" presName="horzTwo" presStyleCnt="0"/>
      <dgm:spPr/>
    </dgm:pt>
    <dgm:pt modelId="{3507A873-D18E-46D5-AC16-43239EB96C94}" type="pres">
      <dgm:prSet presAssocID="{8A5F522B-D7E9-4D27-9B3D-94030F438FD6}" presName="vertThree" presStyleCnt="0"/>
      <dgm:spPr/>
    </dgm:pt>
    <dgm:pt modelId="{F50B6806-3989-48E6-A815-6730C0E2C740}" type="pres">
      <dgm:prSet presAssocID="{8A5F522B-D7E9-4D27-9B3D-94030F438FD6}" presName="txThree" presStyleLbl="node3" presStyleIdx="4" presStyleCnt="5">
        <dgm:presLayoutVars>
          <dgm:chPref val="3"/>
        </dgm:presLayoutVars>
      </dgm:prSet>
      <dgm:spPr/>
    </dgm:pt>
    <dgm:pt modelId="{167D0C31-FD1E-43DF-A490-D60282ABB70B}" type="pres">
      <dgm:prSet presAssocID="{8A5F522B-D7E9-4D27-9B3D-94030F438FD6}" presName="horzThree" presStyleCnt="0"/>
      <dgm:spPr/>
    </dgm:pt>
  </dgm:ptLst>
  <dgm:cxnLst>
    <dgm:cxn modelId="{DF05E905-5CEE-4361-8A01-9067938FE2D2}" srcId="{AC4DE975-A7E8-4E8C-BAFB-DF128D76B253}" destId="{8A5F522B-D7E9-4D27-9B3D-94030F438FD6}" srcOrd="0" destOrd="0" parTransId="{CCD9F54B-E4E7-4C56-9739-E13FCD73D3DB}" sibTransId="{53C96A13-57FB-4AEE-8BCC-9ABFB1921227}"/>
    <dgm:cxn modelId="{8B412808-EC07-4A76-B4AD-9DBCC546234D}" type="presOf" srcId="{456B29E2-308A-4985-B369-C948D851E9BD}" destId="{74375E4A-D152-4A91-AAF0-EAF63F799EAC}" srcOrd="0" destOrd="0" presId="urn:microsoft.com/office/officeart/2005/8/layout/hierarchy4"/>
    <dgm:cxn modelId="{55DD8A19-6BCC-4C2A-AEA6-908DD7807780}" srcId="{7BB93073-354E-4B7B-B7BC-65339336E3B8}" destId="{FA7B9DD9-5125-4C54-89C7-2C1B2409EA27}" srcOrd="1" destOrd="0" parTransId="{25603ADA-12D3-41C4-9AAA-E955294936DF}" sibTransId="{7B4F569E-8DD3-4B01-97D4-2A4FEDE04A00}"/>
    <dgm:cxn modelId="{674AC41B-7C2D-41BF-BDCB-207625438A8D}" srcId="{ED2062B2-0405-44FE-9C57-443C19A50B21}" destId="{F9EB9104-5B24-44A0-BD2E-A8A12E40EDBC}" srcOrd="0" destOrd="0" parTransId="{F635F75B-FF68-4F41-A689-6F45925C1027}" sibTransId="{CCFA30D3-7F2D-4CAE-B2A0-09D2EA7EC2C3}"/>
    <dgm:cxn modelId="{33A09231-48E2-432D-AD0C-DDDE0F8B94FA}" srcId="{F9EB9104-5B24-44A0-BD2E-A8A12E40EDBC}" destId="{AC4DE975-A7E8-4E8C-BAFB-DF128D76B253}" srcOrd="1" destOrd="0" parTransId="{BCF56E5D-8666-4588-B6ED-34EF660F4BE1}" sibTransId="{7D5262FE-0B8A-4A3D-BDA0-468512F20848}"/>
    <dgm:cxn modelId="{842AE93D-FE1B-4F49-8B78-55F8A835188A}" srcId="{7BB93073-354E-4B7B-B7BC-65339336E3B8}" destId="{FDE7EF8A-72F5-4B0F-82F0-CD6DFAE4EB18}" srcOrd="2" destOrd="0" parTransId="{823C08BA-A10A-4D07-86BA-2F5AD950E2D9}" sibTransId="{6A79D693-F593-4799-87BA-86B497EB9965}"/>
    <dgm:cxn modelId="{FCC34A54-1B06-4FC3-8E3C-89DD17E0DB50}" srcId="{F9EB9104-5B24-44A0-BD2E-A8A12E40EDBC}" destId="{7BB93073-354E-4B7B-B7BC-65339336E3B8}" srcOrd="0" destOrd="0" parTransId="{365675A1-ABA0-4747-AB56-ED8C10A140A0}" sibTransId="{EF46481D-5985-4888-B58D-9B264CD0565D}"/>
    <dgm:cxn modelId="{5A64166B-36BA-4B0F-B167-E61123D1B99E}" srcId="{7BB93073-354E-4B7B-B7BC-65339336E3B8}" destId="{456B29E2-308A-4985-B369-C948D851E9BD}" srcOrd="3" destOrd="0" parTransId="{286F925A-23F1-4296-9955-7F099328B81C}" sibTransId="{7B2C706E-1660-4CFD-8768-45F83C0D5D21}"/>
    <dgm:cxn modelId="{AE821079-C51A-40DA-8BA0-B411F6BE4806}" srcId="{7BB93073-354E-4B7B-B7BC-65339336E3B8}" destId="{FFFB03D0-99EA-4ADD-881F-59281AD66B05}" srcOrd="0" destOrd="0" parTransId="{6F7DEDBB-78B0-4B43-AB2B-0A984883D977}" sibTransId="{3A6F12C3-F24F-43C9-BE84-2880DF3B4541}"/>
    <dgm:cxn modelId="{2A876D93-7C96-41BF-AA7F-3BCF2E68D901}" type="presOf" srcId="{FFFB03D0-99EA-4ADD-881F-59281AD66B05}" destId="{CCD34E6E-FE99-444B-86A4-4EC4CF24DF2A}" srcOrd="0" destOrd="0" presId="urn:microsoft.com/office/officeart/2005/8/layout/hierarchy4"/>
    <dgm:cxn modelId="{79A9B794-1548-4C1D-ACBA-E9B4AB74280C}" type="presOf" srcId="{FA7B9DD9-5125-4C54-89C7-2C1B2409EA27}" destId="{9BF49BB8-144F-40CA-8C51-8BEC53598A3D}" srcOrd="0" destOrd="0" presId="urn:microsoft.com/office/officeart/2005/8/layout/hierarchy4"/>
    <dgm:cxn modelId="{F4D07CAB-8784-42B2-9259-6B45E6EAF6E8}" type="presOf" srcId="{7BB93073-354E-4B7B-B7BC-65339336E3B8}" destId="{33B19A65-4197-4478-AEE2-BE606CA6B078}" srcOrd="0" destOrd="0" presId="urn:microsoft.com/office/officeart/2005/8/layout/hierarchy4"/>
    <dgm:cxn modelId="{ED3F87C0-456D-49BE-810C-E06D779A2924}" type="presOf" srcId="{8A5F522B-D7E9-4D27-9B3D-94030F438FD6}" destId="{F50B6806-3989-48E6-A815-6730C0E2C740}" srcOrd="0" destOrd="0" presId="urn:microsoft.com/office/officeart/2005/8/layout/hierarchy4"/>
    <dgm:cxn modelId="{049737DC-EEC2-46FD-99D4-BE0EEB707637}" type="presOf" srcId="{ED2062B2-0405-44FE-9C57-443C19A50B21}" destId="{C99931C9-BB19-426C-9EDE-3E407D0FB4D9}" srcOrd="0" destOrd="0" presId="urn:microsoft.com/office/officeart/2005/8/layout/hierarchy4"/>
    <dgm:cxn modelId="{CFDDB8E0-EEFF-47A9-A93F-C9705D35DFA5}" type="presOf" srcId="{AC4DE975-A7E8-4E8C-BAFB-DF128D76B253}" destId="{3250C125-CEA4-4A8E-AD7F-CFA523F9482D}" srcOrd="0" destOrd="0" presId="urn:microsoft.com/office/officeart/2005/8/layout/hierarchy4"/>
    <dgm:cxn modelId="{AD887AF9-3EF4-4BA7-8371-D81CCD2E226B}" type="presOf" srcId="{F9EB9104-5B24-44A0-BD2E-A8A12E40EDBC}" destId="{36FF337B-1B83-4754-B9FF-D6C57ED3A3F3}" srcOrd="0" destOrd="0" presId="urn:microsoft.com/office/officeart/2005/8/layout/hierarchy4"/>
    <dgm:cxn modelId="{4CA4F7FC-E925-40A6-815A-3602D8F3D122}" type="presOf" srcId="{FDE7EF8A-72F5-4B0F-82F0-CD6DFAE4EB18}" destId="{F24A49CF-C9F9-404A-B41E-5B5186C17965}" srcOrd="0" destOrd="0" presId="urn:microsoft.com/office/officeart/2005/8/layout/hierarchy4"/>
    <dgm:cxn modelId="{54B6390F-ACBB-45C8-9993-F67221C86370}" type="presParOf" srcId="{C99931C9-BB19-426C-9EDE-3E407D0FB4D9}" destId="{D7F79A84-73D7-48B9-9BA3-A6670E8EB26B}" srcOrd="0" destOrd="0" presId="urn:microsoft.com/office/officeart/2005/8/layout/hierarchy4"/>
    <dgm:cxn modelId="{A396D1D1-D7B8-42E2-9B85-B29D2A3A69C7}" type="presParOf" srcId="{D7F79A84-73D7-48B9-9BA3-A6670E8EB26B}" destId="{36FF337B-1B83-4754-B9FF-D6C57ED3A3F3}" srcOrd="0" destOrd="0" presId="urn:microsoft.com/office/officeart/2005/8/layout/hierarchy4"/>
    <dgm:cxn modelId="{E40A7575-4085-45B0-869C-234FF6EE611E}" type="presParOf" srcId="{D7F79A84-73D7-48B9-9BA3-A6670E8EB26B}" destId="{38E3486B-F59F-4218-82AB-66D01518498D}" srcOrd="1" destOrd="0" presId="urn:microsoft.com/office/officeart/2005/8/layout/hierarchy4"/>
    <dgm:cxn modelId="{FF5DC791-532B-4914-AF97-B070D30536A6}" type="presParOf" srcId="{D7F79A84-73D7-48B9-9BA3-A6670E8EB26B}" destId="{88319D13-7B4D-4C1D-8453-8B85632C8340}" srcOrd="2" destOrd="0" presId="urn:microsoft.com/office/officeart/2005/8/layout/hierarchy4"/>
    <dgm:cxn modelId="{13466E7A-5FA7-45ED-9B92-A07F74B4D43F}" type="presParOf" srcId="{88319D13-7B4D-4C1D-8453-8B85632C8340}" destId="{BC9F6EAD-D772-4D36-BAA3-1E3FDBCD8859}" srcOrd="0" destOrd="0" presId="urn:microsoft.com/office/officeart/2005/8/layout/hierarchy4"/>
    <dgm:cxn modelId="{57B94C20-EC79-45BA-9923-81148BE51E28}" type="presParOf" srcId="{BC9F6EAD-D772-4D36-BAA3-1E3FDBCD8859}" destId="{33B19A65-4197-4478-AEE2-BE606CA6B078}" srcOrd="0" destOrd="0" presId="urn:microsoft.com/office/officeart/2005/8/layout/hierarchy4"/>
    <dgm:cxn modelId="{C34A9CC7-7598-4001-93BD-69AE976F1C61}" type="presParOf" srcId="{BC9F6EAD-D772-4D36-BAA3-1E3FDBCD8859}" destId="{25DE515B-C369-4087-B260-6A8D39C8234C}" srcOrd="1" destOrd="0" presId="urn:microsoft.com/office/officeart/2005/8/layout/hierarchy4"/>
    <dgm:cxn modelId="{D4BCEF84-9E38-4CD2-9C25-50101D6557B5}" type="presParOf" srcId="{BC9F6EAD-D772-4D36-BAA3-1E3FDBCD8859}" destId="{3DAA0BB9-3CF5-419F-9054-A65D8B7AE322}" srcOrd="2" destOrd="0" presId="urn:microsoft.com/office/officeart/2005/8/layout/hierarchy4"/>
    <dgm:cxn modelId="{EFF2D42B-DC49-4054-8290-B61C029445D6}" type="presParOf" srcId="{3DAA0BB9-3CF5-419F-9054-A65D8B7AE322}" destId="{1D8F9476-FD46-44C0-8A87-68CECBBC7C22}" srcOrd="0" destOrd="0" presId="urn:microsoft.com/office/officeart/2005/8/layout/hierarchy4"/>
    <dgm:cxn modelId="{C1CECA4B-ED7C-4A49-9524-B39AEDE318D6}" type="presParOf" srcId="{1D8F9476-FD46-44C0-8A87-68CECBBC7C22}" destId="{CCD34E6E-FE99-444B-86A4-4EC4CF24DF2A}" srcOrd="0" destOrd="0" presId="urn:microsoft.com/office/officeart/2005/8/layout/hierarchy4"/>
    <dgm:cxn modelId="{07C6D5DC-556D-45C6-83F7-53E2BCC1F39E}" type="presParOf" srcId="{1D8F9476-FD46-44C0-8A87-68CECBBC7C22}" destId="{09159F00-6F2A-4868-B8FD-B5356ED69380}" srcOrd="1" destOrd="0" presId="urn:microsoft.com/office/officeart/2005/8/layout/hierarchy4"/>
    <dgm:cxn modelId="{22D847D3-5818-4001-ADED-355EF3EF8A82}" type="presParOf" srcId="{3DAA0BB9-3CF5-419F-9054-A65D8B7AE322}" destId="{84E52276-224B-49D3-9021-8BD26BC0622D}" srcOrd="1" destOrd="0" presId="urn:microsoft.com/office/officeart/2005/8/layout/hierarchy4"/>
    <dgm:cxn modelId="{033071DF-963B-496C-AF7A-3DFC4395A42F}" type="presParOf" srcId="{3DAA0BB9-3CF5-419F-9054-A65D8B7AE322}" destId="{EDC6BF82-FC6D-4594-BDB6-F7500F4D0273}" srcOrd="2" destOrd="0" presId="urn:microsoft.com/office/officeart/2005/8/layout/hierarchy4"/>
    <dgm:cxn modelId="{3D2C23F8-2959-481E-8225-2C73913254BA}" type="presParOf" srcId="{EDC6BF82-FC6D-4594-BDB6-F7500F4D0273}" destId="{9BF49BB8-144F-40CA-8C51-8BEC53598A3D}" srcOrd="0" destOrd="0" presId="urn:microsoft.com/office/officeart/2005/8/layout/hierarchy4"/>
    <dgm:cxn modelId="{0C9605AD-A319-4170-BF04-A18BDAAE9D09}" type="presParOf" srcId="{EDC6BF82-FC6D-4594-BDB6-F7500F4D0273}" destId="{8A8620CC-EA22-4C22-9AB9-D8C14FA81B92}" srcOrd="1" destOrd="0" presId="urn:microsoft.com/office/officeart/2005/8/layout/hierarchy4"/>
    <dgm:cxn modelId="{877892F4-D48E-4CCA-B3BE-8A8FA1F219E3}" type="presParOf" srcId="{3DAA0BB9-3CF5-419F-9054-A65D8B7AE322}" destId="{61FDB987-AC2B-48A6-8940-02666C9E29D7}" srcOrd="3" destOrd="0" presId="urn:microsoft.com/office/officeart/2005/8/layout/hierarchy4"/>
    <dgm:cxn modelId="{9EBF8C06-9D2A-475B-AA2F-8235A2D52BFF}" type="presParOf" srcId="{3DAA0BB9-3CF5-419F-9054-A65D8B7AE322}" destId="{0410C95D-16FB-4535-A087-0693D5FB623A}" srcOrd="4" destOrd="0" presId="urn:microsoft.com/office/officeart/2005/8/layout/hierarchy4"/>
    <dgm:cxn modelId="{C6CA53D7-4F10-4146-A9D9-812C408C0402}" type="presParOf" srcId="{0410C95D-16FB-4535-A087-0693D5FB623A}" destId="{F24A49CF-C9F9-404A-B41E-5B5186C17965}" srcOrd="0" destOrd="0" presId="urn:microsoft.com/office/officeart/2005/8/layout/hierarchy4"/>
    <dgm:cxn modelId="{ABF978F0-0594-4340-9A05-765332B75FAD}" type="presParOf" srcId="{0410C95D-16FB-4535-A087-0693D5FB623A}" destId="{ADFE9DC1-F1C1-4768-B12A-0D13CE69B79D}" srcOrd="1" destOrd="0" presId="urn:microsoft.com/office/officeart/2005/8/layout/hierarchy4"/>
    <dgm:cxn modelId="{0401A5DE-FAD9-44B0-A0AB-40C67BBE9CB6}" type="presParOf" srcId="{3DAA0BB9-3CF5-419F-9054-A65D8B7AE322}" destId="{A2A6EE46-72F9-4E79-9921-E072A819EC6C}" srcOrd="5" destOrd="0" presId="urn:microsoft.com/office/officeart/2005/8/layout/hierarchy4"/>
    <dgm:cxn modelId="{F25CE55A-32AF-4C85-8B7A-E8B6D849AB15}" type="presParOf" srcId="{3DAA0BB9-3CF5-419F-9054-A65D8B7AE322}" destId="{9A3370F5-4010-4CBA-B40B-4FBEDFD4DC01}" srcOrd="6" destOrd="0" presId="urn:microsoft.com/office/officeart/2005/8/layout/hierarchy4"/>
    <dgm:cxn modelId="{F3F9F8B0-9088-44CF-ACDE-A241EA646F05}" type="presParOf" srcId="{9A3370F5-4010-4CBA-B40B-4FBEDFD4DC01}" destId="{74375E4A-D152-4A91-AAF0-EAF63F799EAC}" srcOrd="0" destOrd="0" presId="urn:microsoft.com/office/officeart/2005/8/layout/hierarchy4"/>
    <dgm:cxn modelId="{50D8C643-7898-4C7F-8067-199A983BD773}" type="presParOf" srcId="{9A3370F5-4010-4CBA-B40B-4FBEDFD4DC01}" destId="{22BCA558-931C-4139-8452-4520023A11D1}" srcOrd="1" destOrd="0" presId="urn:microsoft.com/office/officeart/2005/8/layout/hierarchy4"/>
    <dgm:cxn modelId="{43626941-331B-486B-A129-6C6395B02E7C}" type="presParOf" srcId="{88319D13-7B4D-4C1D-8453-8B85632C8340}" destId="{5E20F13B-3E7A-4600-AC6D-C5A0B77246F1}" srcOrd="1" destOrd="0" presId="urn:microsoft.com/office/officeart/2005/8/layout/hierarchy4"/>
    <dgm:cxn modelId="{CB7384F3-4123-47BC-9565-CFFEF3FA8E0C}" type="presParOf" srcId="{88319D13-7B4D-4C1D-8453-8B85632C8340}" destId="{1A971753-CE47-46D7-A4C2-FF14BFACFD29}" srcOrd="2" destOrd="0" presId="urn:microsoft.com/office/officeart/2005/8/layout/hierarchy4"/>
    <dgm:cxn modelId="{2D37499B-821F-45AD-B488-C695B68E0597}" type="presParOf" srcId="{1A971753-CE47-46D7-A4C2-FF14BFACFD29}" destId="{3250C125-CEA4-4A8E-AD7F-CFA523F9482D}" srcOrd="0" destOrd="0" presId="urn:microsoft.com/office/officeart/2005/8/layout/hierarchy4"/>
    <dgm:cxn modelId="{6E8702FE-FC05-4610-B3F9-AE1D64F1F24B}" type="presParOf" srcId="{1A971753-CE47-46D7-A4C2-FF14BFACFD29}" destId="{79A0E8BE-DEEF-4535-B785-9A7C50C37572}" srcOrd="1" destOrd="0" presId="urn:microsoft.com/office/officeart/2005/8/layout/hierarchy4"/>
    <dgm:cxn modelId="{DADFF9D2-9E4F-471D-99A7-495DD7CC041C}" type="presParOf" srcId="{1A971753-CE47-46D7-A4C2-FF14BFACFD29}" destId="{FCDC7A6F-A4E0-42E5-9519-127EDEADE972}" srcOrd="2" destOrd="0" presId="urn:microsoft.com/office/officeart/2005/8/layout/hierarchy4"/>
    <dgm:cxn modelId="{3442443B-7363-4AFB-88C0-6DFF5E7F5BFB}" type="presParOf" srcId="{FCDC7A6F-A4E0-42E5-9519-127EDEADE972}" destId="{3507A873-D18E-46D5-AC16-43239EB96C94}" srcOrd="0" destOrd="0" presId="urn:microsoft.com/office/officeart/2005/8/layout/hierarchy4"/>
    <dgm:cxn modelId="{23211ADB-A82C-442F-965F-08EB4302FF8A}" type="presParOf" srcId="{3507A873-D18E-46D5-AC16-43239EB96C94}" destId="{F50B6806-3989-48E6-A815-6730C0E2C740}" srcOrd="0" destOrd="0" presId="urn:microsoft.com/office/officeart/2005/8/layout/hierarchy4"/>
    <dgm:cxn modelId="{67072FA2-48C0-4B4D-A092-B36753A7EC78}" type="presParOf" srcId="{3507A873-D18E-46D5-AC16-43239EB96C94}" destId="{167D0C31-FD1E-43DF-A490-D60282ABB70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F337B-1B83-4754-B9FF-D6C57ED3A3F3}">
      <dsp:nvSpPr>
        <dsp:cNvPr id="0" name=""/>
        <dsp:cNvSpPr/>
      </dsp:nvSpPr>
      <dsp:spPr>
        <a:xfrm>
          <a:off x="1807" y="0"/>
          <a:ext cx="787368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pl-PL" sz="3600" kern="1200"/>
            <a:t>HTTP</a:t>
          </a:r>
          <a:endParaRPr lang="de-DE" sz="3600" kern="1200"/>
        </a:p>
      </dsp:txBody>
      <dsp:txXfrm>
        <a:off x="25202" y="23395"/>
        <a:ext cx="7826894" cy="751978"/>
      </dsp:txXfrm>
    </dsp:sp>
    <dsp:sp modelId="{33B19A65-4197-4478-AEE2-BE606CA6B078}">
      <dsp:nvSpPr>
        <dsp:cNvPr id="0" name=""/>
        <dsp:cNvSpPr/>
      </dsp:nvSpPr>
      <dsp:spPr>
        <a:xfrm>
          <a:off x="903" y="932763"/>
          <a:ext cx="623547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a:t>Nagłówek(header) – min. 1 wiersz</a:t>
          </a:r>
          <a:endParaRPr lang="de-DE" sz="1900" kern="1200"/>
        </a:p>
      </dsp:txBody>
      <dsp:txXfrm>
        <a:off x="24298" y="956158"/>
        <a:ext cx="6188684" cy="751978"/>
      </dsp:txXfrm>
    </dsp:sp>
    <dsp:sp modelId="{CCD34E6E-FE99-444B-86A4-4EC4CF24DF2A}">
      <dsp:nvSpPr>
        <dsp:cNvPr id="0" name=""/>
        <dsp:cNvSpPr/>
      </dsp:nvSpPr>
      <dsp:spPr>
        <a:xfrm>
          <a:off x="903"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Metoda(np. GET)</a:t>
          </a:r>
          <a:endParaRPr lang="de-DE" sz="1100" kern="1200"/>
        </a:p>
      </dsp:txBody>
      <dsp:txXfrm>
        <a:off x="24298" y="1887149"/>
        <a:ext cx="1464473" cy="751978"/>
      </dsp:txXfrm>
    </dsp:sp>
    <dsp:sp modelId="{9BF49BB8-144F-40CA-8C51-8BEC53598A3D}">
      <dsp:nvSpPr>
        <dsp:cNvPr id="0" name=""/>
        <dsp:cNvSpPr/>
      </dsp:nvSpPr>
      <dsp:spPr>
        <a:xfrm>
          <a:off x="1575640"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Adres URI(/)</a:t>
          </a:r>
          <a:endParaRPr lang="de-DE" sz="1100" kern="1200"/>
        </a:p>
      </dsp:txBody>
      <dsp:txXfrm>
        <a:off x="1599035" y="1887149"/>
        <a:ext cx="1464473" cy="751978"/>
      </dsp:txXfrm>
    </dsp:sp>
    <dsp:sp modelId="{F24A49CF-C9F9-404A-B41E-5B5186C17965}">
      <dsp:nvSpPr>
        <dsp:cNvPr id="0" name=""/>
        <dsp:cNvSpPr/>
      </dsp:nvSpPr>
      <dsp:spPr>
        <a:xfrm>
          <a:off x="3150377"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Wersja protokołu(</a:t>
          </a:r>
          <a:r>
            <a:rPr lang="de-DE" sz="1100" kern="1200"/>
            <a:t>HTTP/1.1</a:t>
          </a:r>
          <a:r>
            <a:rPr lang="pl-PL" sz="1100" kern="1200"/>
            <a:t>)</a:t>
          </a:r>
          <a:endParaRPr lang="de-DE" sz="1100" kern="1200"/>
        </a:p>
      </dsp:txBody>
      <dsp:txXfrm>
        <a:off x="3173772" y="1887149"/>
        <a:ext cx="1464473" cy="751978"/>
      </dsp:txXfrm>
    </dsp:sp>
    <dsp:sp modelId="{74375E4A-D152-4A91-AAF0-EAF63F799EAC}">
      <dsp:nvSpPr>
        <dsp:cNvPr id="0" name=""/>
        <dsp:cNvSpPr/>
      </dsp:nvSpPr>
      <dsp:spPr>
        <a:xfrm>
          <a:off x="472511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Pozostałe nagłówki (opcjonalne)</a:t>
          </a:r>
          <a:endParaRPr lang="de-DE" sz="1100" kern="1200"/>
        </a:p>
      </dsp:txBody>
      <dsp:txXfrm>
        <a:off x="4748509" y="1887149"/>
        <a:ext cx="1464473" cy="751978"/>
      </dsp:txXfrm>
    </dsp:sp>
    <dsp:sp modelId="{3250C125-CEA4-4A8E-AD7F-CFA523F9482D}">
      <dsp:nvSpPr>
        <dsp:cNvPr id="0" name=""/>
        <dsp:cNvSpPr/>
      </dsp:nvSpPr>
      <dsp:spPr>
        <a:xfrm>
          <a:off x="6363324" y="932763"/>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dirty="0"/>
            <a:t>Ciało(body)</a:t>
          </a:r>
          <a:endParaRPr lang="de-DE" sz="1900" kern="1200" dirty="0"/>
        </a:p>
      </dsp:txBody>
      <dsp:txXfrm>
        <a:off x="6386719" y="956158"/>
        <a:ext cx="1464473" cy="751978"/>
      </dsp:txXfrm>
    </dsp:sp>
    <dsp:sp modelId="{F50B6806-3989-48E6-A815-6730C0E2C740}">
      <dsp:nvSpPr>
        <dsp:cNvPr id="0" name=""/>
        <dsp:cNvSpPr/>
      </dsp:nvSpPr>
      <dsp:spPr>
        <a:xfrm>
          <a:off x="636332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Przesyłane po 1. pustej linii</a:t>
          </a:r>
          <a:endParaRPr lang="de-DE" sz="1100" kern="1200"/>
        </a:p>
      </dsp:txBody>
      <dsp:txXfrm>
        <a:off x="6386719" y="1887149"/>
        <a:ext cx="1464473" cy="7519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3D5D9-7C3B-40F9-9AB8-DDFAEE6819C1}" type="datetimeFigureOut">
              <a:rPr lang="pl-PL" smtClean="0"/>
              <a:t>9.11.2024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FF68F-06B8-46C0-BF33-1B7AE6637A56}" type="slidenum">
              <a:rPr lang="pl-PL" smtClean="0"/>
              <a:t>‹#›</a:t>
            </a:fld>
            <a:endParaRPr lang="pl-PL"/>
          </a:p>
        </p:txBody>
      </p:sp>
    </p:spTree>
    <p:extLst>
      <p:ext uri="{BB962C8B-B14F-4D97-AF65-F5344CB8AC3E}">
        <p14:creationId xmlns:p14="http://schemas.microsoft.com/office/powerpoint/2010/main" val="12639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l-PL" dirty="0"/>
              <a:t>V1.0 – 01.2024 – </a:t>
            </a:r>
            <a:r>
              <a:rPr lang="pl-PL" dirty="0" err="1"/>
              <a:t>Core</a:t>
            </a:r>
            <a:r>
              <a:rPr lang="pl-PL" dirty="0"/>
              <a:t> wykładu</a:t>
            </a:r>
          </a:p>
          <a:p>
            <a:pPr marL="0" lvl="0" indent="0" algn="l" rtl="0">
              <a:lnSpc>
                <a:spcPct val="100000"/>
              </a:lnSpc>
              <a:spcBef>
                <a:spcPts val="0"/>
              </a:spcBef>
              <a:spcAft>
                <a:spcPts val="0"/>
              </a:spcAft>
              <a:buSzPts val="1400"/>
              <a:buNone/>
            </a:pPr>
            <a:r>
              <a:rPr lang="pl-PL" dirty="0"/>
              <a:t>V1.1 – 10.2024 – dostosowanie materiału </a:t>
            </a:r>
          </a:p>
          <a:p>
            <a:pPr marL="0" lvl="0" indent="0" algn="l" rtl="0">
              <a:lnSpc>
                <a:spcPct val="100000"/>
              </a:lnSpc>
              <a:spcBef>
                <a:spcPts val="0"/>
              </a:spcBef>
              <a:spcAft>
                <a:spcPts val="0"/>
              </a:spcAft>
              <a:buSzPts val="1400"/>
              <a:buNone/>
            </a:pPr>
            <a:r>
              <a:rPr lang="pl-PL" dirty="0"/>
              <a:t>V1.1.2 – 11.2024 - korekty</a:t>
            </a:r>
            <a:endParaRPr dirty="0"/>
          </a:p>
        </p:txBody>
      </p:sp>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53869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32309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40352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42842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02982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36729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91890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81576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46423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3509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0040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7142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24596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40549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de-DE" dirty="0" err="1"/>
              <a:t>Egzamin</a:t>
            </a:r>
            <a:r>
              <a:rPr lang="de-DE" dirty="0"/>
              <a:t>, </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29632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76157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43191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56644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33000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47124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64688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6098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lang="pl-PL"/>
          </a:p>
          <a:p>
            <a:pPr marL="0" lvl="0" indent="0" algn="l" rtl="0">
              <a:lnSpc>
                <a:spcPct val="100000"/>
              </a:lnSpc>
              <a:spcBef>
                <a:spcPts val="0"/>
              </a:spcBef>
              <a:spcAft>
                <a:spcPts val="0"/>
              </a:spcAft>
              <a:buSzPts val="1400"/>
              <a:buNone/>
            </a:pPr>
            <a:endParaRPr lang="pl-PL"/>
          </a:p>
          <a:p>
            <a:pPr marL="0" marR="0" lvl="0" indent="0" algn="l" defTabSz="914400" rtl="0" eaLnBrk="1" fontAlgn="auto" latinLnBrk="0" hangingPunct="1">
              <a:lnSpc>
                <a:spcPct val="100000"/>
              </a:lnSpc>
              <a:spcBef>
                <a:spcPts val="600"/>
              </a:spcBef>
              <a:spcAft>
                <a:spcPts val="0"/>
              </a:spcAft>
              <a:buClrTx/>
              <a:buSzTx/>
              <a:buFontTx/>
              <a:buNone/>
              <a:tabLst/>
              <a:defRPr/>
            </a:pPr>
            <a:r>
              <a:rPr lang="pl-PL" sz="1200" b="0" i="0" kern="1200">
                <a:solidFill>
                  <a:schemeClr val="tx1"/>
                </a:solidFill>
                <a:effectLst/>
                <a:latin typeface="+mn-lt"/>
                <a:ea typeface="+mn-ea"/>
                <a:cs typeface="+mn-cs"/>
              </a:rPr>
              <a:t>Podkreślamy, że </a:t>
            </a:r>
            <a:r>
              <a:rPr lang="pl-PL" sz="1200" b="1" i="0" kern="1200">
                <a:solidFill>
                  <a:schemeClr val="tx1"/>
                </a:solidFill>
                <a:effectLst/>
                <a:latin typeface="+mn-lt"/>
                <a:ea typeface="+mn-ea"/>
                <a:cs typeface="+mn-cs"/>
              </a:rPr>
              <a:t>Spring Framework to jedynie jeden z projektów </a:t>
            </a:r>
            <a:r>
              <a:rPr lang="pl-PL" sz="1200" b="1"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a nie Spring sam w sobie.</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Źródła problemu z konwencją nazewniczą należy szukać w początkach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kiedy to istniał sam projekt Spring Framework i był potocznie nazywany Springiem. Wraz z rozbudową platformy zaczęły się pojawiać inne projekty i pojęcie platforma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uzyskało szersze znaczenie.</a:t>
            </a:r>
            <a:endParaRPr lang="de-DE"/>
          </a:p>
          <a:p>
            <a:endParaRPr lang="pl-PL"/>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Boot</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Umożliwia szybkie tworzenie aplikacji gotowych do uruchomienia od ręki. Z ciekawszych rzeczy trzeba wspomnieć choćby o zestawach szablonów startowych oraz o wbudowanym kontenerze aplikacji web (np. </a:t>
            </a:r>
            <a:r>
              <a:rPr lang="pl-PL" sz="1200" b="0" i="0" kern="1200" err="1">
                <a:solidFill>
                  <a:schemeClr val="tx1"/>
                </a:solidFill>
                <a:effectLst/>
                <a:latin typeface="+mn-lt"/>
                <a:ea typeface="+mn-ea"/>
                <a:cs typeface="+mn-cs"/>
              </a:rPr>
              <a:t>Tomcat</a:t>
            </a:r>
            <a:r>
              <a:rPr lang="pl-PL" sz="1200" b="0" i="0" kern="1200">
                <a:solidFill>
                  <a:schemeClr val="tx1"/>
                </a:solidFill>
                <a:effectLst/>
                <a:latin typeface="+mn-lt"/>
                <a:ea typeface="+mn-ea"/>
                <a:cs typeface="+mn-cs"/>
              </a:rPr>
              <a:t>), dzięki czemu możemy taką aplikację uruchomić bez potrzeby stawiania własnego serwera.</a:t>
            </a:r>
          </a:p>
          <a:p>
            <a:br>
              <a:rPr lang="pl-PL" sz="1200" b="0" i="0" kern="1200">
                <a:solidFill>
                  <a:schemeClr val="tx1"/>
                </a:solidFill>
                <a:effectLst/>
                <a:latin typeface="+mn-lt"/>
                <a:ea typeface="+mn-ea"/>
                <a:cs typeface="+mn-cs"/>
              </a:rPr>
            </a:br>
            <a:r>
              <a:rPr lang="pl-PL" sz="1200" b="1" i="0" kern="1200">
                <a:solidFill>
                  <a:schemeClr val="tx1"/>
                </a:solidFill>
                <a:effectLst/>
                <a:latin typeface="+mn-lt"/>
                <a:ea typeface="+mn-ea"/>
                <a:cs typeface="+mn-cs"/>
              </a:rPr>
              <a:t>Spring Security</a:t>
            </a:r>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Szalenie popularny projekt, który kompleksowo rozwiązuje różne zagadnienia dotyczące autentykacji oraz autoryzacji. Standardowo wykorzystywany w aplikacjach webowych.</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Cloud</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Królestwo systemów opartych na </a:t>
            </a:r>
            <a:r>
              <a:rPr lang="pl-PL" sz="1200" b="0" i="0" kern="1200" err="1">
                <a:solidFill>
                  <a:schemeClr val="tx1"/>
                </a:solidFill>
                <a:effectLst/>
                <a:latin typeface="+mn-lt"/>
                <a:ea typeface="+mn-ea"/>
                <a:cs typeface="+mn-cs"/>
              </a:rPr>
              <a:t>mikroserwisach</a:t>
            </a:r>
            <a:r>
              <a:rPr lang="pl-PL" sz="1200" b="0" i="0" kern="1200">
                <a:solidFill>
                  <a:schemeClr val="tx1"/>
                </a:solidFill>
                <a:effectLst/>
                <a:latin typeface="+mn-lt"/>
                <a:ea typeface="+mn-ea"/>
                <a:cs typeface="+mn-cs"/>
              </a:rPr>
              <a:t>. Zbudowane na Spring </a:t>
            </a:r>
            <a:r>
              <a:rPr lang="pl-PL" sz="1200" b="0" i="0" kern="1200" err="1">
                <a:solidFill>
                  <a:schemeClr val="tx1"/>
                </a:solidFill>
                <a:effectLst/>
                <a:latin typeface="+mn-lt"/>
                <a:ea typeface="+mn-ea"/>
                <a:cs typeface="+mn-cs"/>
              </a:rPr>
              <a:t>Boot</a:t>
            </a:r>
            <a:r>
              <a:rPr lang="pl-PL" sz="1200" b="0" i="0" kern="1200">
                <a:solidFill>
                  <a:schemeClr val="tx1"/>
                </a:solidFill>
                <a:effectLst/>
                <a:latin typeface="+mn-lt"/>
                <a:ea typeface="+mn-ea"/>
                <a:cs typeface="+mn-cs"/>
              </a:rPr>
              <a:t> i udostępniające szereg bibliotek ułatwiających pracę z </a:t>
            </a:r>
            <a:r>
              <a:rPr lang="pl-PL" sz="1200" b="0" i="0" kern="1200" err="1">
                <a:solidFill>
                  <a:schemeClr val="tx1"/>
                </a:solidFill>
                <a:effectLst/>
                <a:latin typeface="+mn-lt"/>
                <a:ea typeface="+mn-ea"/>
                <a:cs typeface="+mn-cs"/>
              </a:rPr>
              <a:t>mikroserwisami</a:t>
            </a:r>
            <a:r>
              <a:rPr lang="pl-PL" sz="1200" b="0" i="0" kern="1200">
                <a:solidFill>
                  <a:schemeClr val="tx1"/>
                </a:solidFill>
                <a:effectLst/>
                <a:latin typeface="+mn-lt"/>
                <a:ea typeface="+mn-ea"/>
                <a:cs typeface="+mn-cs"/>
              </a:rPr>
              <a:t>, np. </a:t>
            </a:r>
            <a:r>
              <a:rPr lang="pl-PL" sz="1200" b="0" i="0" kern="1200" err="1">
                <a:solidFill>
                  <a:schemeClr val="tx1"/>
                </a:solidFill>
                <a:effectLst/>
                <a:latin typeface="+mn-lt"/>
                <a:ea typeface="+mn-ea"/>
                <a:cs typeface="+mn-cs"/>
              </a:rPr>
              <a:t>load</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balancing</a:t>
            </a:r>
            <a:r>
              <a:rPr lang="pl-PL" sz="1200" b="0" i="0" kern="1200">
                <a:solidFill>
                  <a:schemeClr val="tx1"/>
                </a:solidFill>
                <a:effectLst/>
                <a:latin typeface="+mn-lt"/>
                <a:ea typeface="+mn-ea"/>
                <a:cs typeface="+mn-cs"/>
              </a:rPr>
              <a:t>, routing, czy rejestracja usług.</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Integration</a:t>
            </a:r>
          </a:p>
          <a:p>
            <a:r>
              <a:rPr lang="pl-PL" sz="1200" b="0" i="0" kern="1200">
                <a:solidFill>
                  <a:schemeClr val="tx1"/>
                </a:solidFill>
                <a:effectLst/>
                <a:latin typeface="+mn-lt"/>
                <a:ea typeface="+mn-ea"/>
                <a:cs typeface="+mn-cs"/>
              </a:rPr>
              <a:t>Wsparcie dla Enterprise Integration </a:t>
            </a:r>
            <a:r>
              <a:rPr lang="pl-PL" sz="1200" b="0" i="0" kern="1200" err="1">
                <a:solidFill>
                  <a:schemeClr val="tx1"/>
                </a:solidFill>
                <a:effectLst/>
                <a:latin typeface="+mn-lt"/>
                <a:ea typeface="+mn-ea"/>
                <a:cs typeface="+mn-cs"/>
              </a:rPr>
              <a:t>Patterns</a:t>
            </a:r>
            <a:r>
              <a:rPr lang="pl-PL" sz="1200" b="0" i="0" kern="1200">
                <a:solidFill>
                  <a:schemeClr val="tx1"/>
                </a:solidFill>
                <a:effectLst/>
                <a:latin typeface="+mn-lt"/>
                <a:ea typeface="+mn-ea"/>
                <a:cs typeface="+mn-cs"/>
              </a:rPr>
              <a:t> czyli wzorców integracyjnych klasy </a:t>
            </a:r>
            <a:r>
              <a:rPr lang="pl-PL" sz="1200" b="0" i="0" kern="1200" err="1">
                <a:solidFill>
                  <a:schemeClr val="tx1"/>
                </a:solidFill>
                <a:effectLst/>
                <a:latin typeface="+mn-lt"/>
                <a:ea typeface="+mn-ea"/>
                <a:cs typeface="+mn-cs"/>
              </a:rPr>
              <a:t>enterprise</a:t>
            </a:r>
            <a:r>
              <a:rPr lang="pl-PL" sz="1200" b="0" i="0" kern="1200">
                <a:solidFill>
                  <a:schemeClr val="tx1"/>
                </a:solidFill>
                <a:effectLst/>
                <a:latin typeface="+mn-lt"/>
                <a:ea typeface="+mn-ea"/>
                <a:cs typeface="+mn-cs"/>
              </a:rPr>
              <a:t>. Mamy tutaj choćby dostęp do kolejek </a:t>
            </a:r>
            <a:r>
              <a:rPr lang="pl-PL" sz="1200" b="0" i="0" kern="1200" err="1">
                <a:solidFill>
                  <a:schemeClr val="tx1"/>
                </a:solidFill>
                <a:effectLst/>
                <a:latin typeface="+mn-lt"/>
                <a:ea typeface="+mn-ea"/>
                <a:cs typeface="+mn-cs"/>
              </a:rPr>
              <a:t>RabbitMQ</a:t>
            </a:r>
            <a:r>
              <a:rPr lang="pl-PL" sz="1200" b="0" i="0" kern="1200">
                <a:solidFill>
                  <a:schemeClr val="tx1"/>
                </a:solidFill>
                <a:effectLst/>
                <a:latin typeface="+mn-lt"/>
                <a:ea typeface="+mn-ea"/>
                <a:cs typeface="+mn-cs"/>
              </a:rPr>
              <a:t>, czy też mechanizmu JMS, albo np. do </a:t>
            </a:r>
            <a:r>
              <a:rPr lang="pl-PL" sz="1200" b="0" i="0" kern="1200" err="1">
                <a:solidFill>
                  <a:schemeClr val="tx1"/>
                </a:solidFill>
                <a:effectLst/>
                <a:latin typeface="+mn-lt"/>
                <a:ea typeface="+mn-ea"/>
                <a:cs typeface="+mn-cs"/>
              </a:rPr>
              <a:t>funkjconalności</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WebServices</a:t>
            </a:r>
            <a:r>
              <a:rPr lang="pl-PL" sz="1200" b="0" i="0" kern="1200">
                <a:solidFill>
                  <a:schemeClr val="tx1"/>
                </a:solidFill>
                <a:effectLst/>
                <a:latin typeface="+mn-lt"/>
                <a:ea typeface="+mn-ea"/>
                <a:cs typeface="+mn-cs"/>
              </a:rPr>
              <a:t> typu REST i SOAP.</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Batch</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Wspiera przetwarzanie dużej ilości danych. Zawiera obsługę zatrzymywania, restartu lub ponawiania procesów, zarządzania nimi w transakcji i wiele innych ciekawych rozwiązań.</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Mobile</a:t>
            </a:r>
          </a:p>
          <a:p>
            <a:r>
              <a:rPr lang="pl-PL" sz="1200" b="0" i="0" kern="1200">
                <a:solidFill>
                  <a:schemeClr val="tx1"/>
                </a:solidFill>
                <a:effectLst/>
                <a:latin typeface="+mn-lt"/>
                <a:ea typeface="+mn-ea"/>
                <a:cs typeface="+mn-cs"/>
              </a:rPr>
              <a:t>Ułatwia programowanie </a:t>
            </a:r>
            <a:r>
              <a:rPr lang="pl-PL" sz="1200" b="0" i="0" kern="1200" err="1">
                <a:solidFill>
                  <a:schemeClr val="tx1"/>
                </a:solidFill>
                <a:effectLst/>
                <a:latin typeface="+mn-lt"/>
                <a:ea typeface="+mn-ea"/>
                <a:cs typeface="+mn-cs"/>
              </a:rPr>
              <a:t>moblinych</a:t>
            </a:r>
            <a:r>
              <a:rPr lang="pl-PL" sz="1200" b="0" i="0" kern="1200">
                <a:solidFill>
                  <a:schemeClr val="tx1"/>
                </a:solidFill>
                <a:effectLst/>
                <a:latin typeface="+mn-lt"/>
                <a:ea typeface="+mn-ea"/>
                <a:cs typeface="+mn-cs"/>
              </a:rPr>
              <a:t> aplikacji webowych poprzez takie rozwiązania jak np. detekcja typu urządzenia mobilnego </a:t>
            </a:r>
            <a:r>
              <a:rPr lang="pl-PL" sz="1200" b="0" i="0" kern="1200" err="1">
                <a:solidFill>
                  <a:schemeClr val="tx1"/>
                </a:solidFill>
                <a:effectLst/>
                <a:latin typeface="+mn-lt"/>
                <a:ea typeface="+mn-ea"/>
                <a:cs typeface="+mn-cs"/>
              </a:rPr>
              <a:t>wysyłąjącego</a:t>
            </a:r>
            <a:r>
              <a:rPr lang="pl-PL" sz="1200" b="0" i="0" kern="1200">
                <a:solidFill>
                  <a:schemeClr val="tx1"/>
                </a:solidFill>
                <a:effectLst/>
                <a:latin typeface="+mn-lt"/>
                <a:ea typeface="+mn-ea"/>
                <a:cs typeface="+mn-cs"/>
              </a:rPr>
              <a:t> żądanie do aplikacji web.</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LDAP</a:t>
            </a:r>
          </a:p>
          <a:p>
            <a:r>
              <a:rPr lang="pl-PL" sz="1200" b="0" i="0" kern="1200">
                <a:solidFill>
                  <a:schemeClr val="tx1"/>
                </a:solidFill>
                <a:effectLst/>
                <a:latin typeface="+mn-lt"/>
                <a:ea typeface="+mn-ea"/>
                <a:cs typeface="+mn-cs"/>
              </a:rPr>
              <a:t>Upraszcza tworzenie aplikacji używających LDAP-a.</a:t>
            </a:r>
          </a:p>
          <a:p>
            <a:endParaRPr lang="pl-PL" sz="1200" b="0" i="0" kern="1200">
              <a:solidFill>
                <a:schemeClr val="tx1"/>
              </a:solidFill>
              <a:effectLst/>
              <a:latin typeface="+mn-lt"/>
              <a:ea typeface="+mn-ea"/>
              <a:cs typeface="+mn-cs"/>
            </a:endParaRP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08736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57706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8674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84527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92325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391370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73543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4003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08136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75787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054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Ref: https://docs.spring.io/spring-framework/docs/3.2.x/spring-framework-reference/html/overview.html</a:t>
            </a:r>
          </a:p>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endParaRPr lang="pl-PL" sz="1200" b="0" i="0" kern="1200" baseline="0">
              <a:solidFill>
                <a:schemeClr val="tx1"/>
              </a:solidFill>
              <a:effectLst/>
              <a:latin typeface="+mn-lt"/>
              <a:ea typeface="+mn-ea"/>
              <a:cs typeface="+mn-cs"/>
            </a:endParaRP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71732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87474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319447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01033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21563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03550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85572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4640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2018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893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979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971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5607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3201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439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1046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7555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735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3678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591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525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5652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318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1014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https://en.wikipedia.org/wiki/Dependency_injection</a:t>
            </a:r>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228600" indent="-228600">
              <a:buFont typeface="+mj-lt"/>
              <a:buAutoNum type="arabicPeriod"/>
            </a:pPr>
            <a:r>
              <a:rPr lang="pl-PL"/>
              <a:t>https://pl.wikipedia.org/wiki/SOLID_(programowanie_obiektowe)</a:t>
            </a:r>
          </a:p>
          <a:p>
            <a:pPr marL="228600" indent="-228600">
              <a:buFont typeface="+mj-lt"/>
              <a:buAutoNum type="arabicPeriod"/>
            </a:pPr>
            <a:endParaRPr lang="pl-PL"/>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1855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l-PL" b="0" i="0" err="1">
                <a:solidFill>
                  <a:srgbClr val="ECECEC"/>
                </a:solidFill>
                <a:effectLst/>
                <a:latin typeface="Söhne"/>
              </a:rPr>
              <a:t>IoC</a:t>
            </a:r>
            <a:r>
              <a:rPr lang="pl-PL" b="0" i="0">
                <a:solidFill>
                  <a:srgbClr val="ECECEC"/>
                </a:solidFill>
                <a:effectLst/>
                <a:latin typeface="Söhne"/>
              </a:rPr>
              <a:t> jest szerszym pojęciem niż DI. DI jest jedną z technik realizacji </a:t>
            </a:r>
            <a:r>
              <a:rPr lang="pl-PL" b="0" i="0" err="1">
                <a:solidFill>
                  <a:srgbClr val="ECECEC"/>
                </a:solidFill>
                <a:effectLst/>
                <a:latin typeface="Söhne"/>
              </a:rPr>
              <a:t>IoC</a:t>
            </a:r>
            <a:r>
              <a:rPr lang="pl-PL" b="0" i="0">
                <a:solidFill>
                  <a:srgbClr val="ECECEC"/>
                </a:solidFill>
                <a:effectLst/>
                <a:latin typeface="Söhne"/>
              </a:rPr>
              <a:t>, skoncentrowaną na sposobie dostarczania zależności do komponentów.</a:t>
            </a:r>
          </a:p>
          <a:p>
            <a:pPr marL="0" lvl="0" indent="0" algn="l" rtl="0">
              <a:lnSpc>
                <a:spcPct val="100000"/>
              </a:lnSpc>
              <a:spcBef>
                <a:spcPts val="0"/>
              </a:spcBef>
              <a:spcAft>
                <a:spcPts val="0"/>
              </a:spcAft>
              <a:buSzPts val="1400"/>
              <a:buNone/>
            </a:pPr>
            <a:endParaRPr lang="pl-PL" b="0" i="0">
              <a:solidFill>
                <a:srgbClr val="ECECEC"/>
              </a:solidFill>
              <a:effectLst/>
              <a:latin typeface="Söhne"/>
            </a:endParaRPr>
          </a:p>
          <a:p>
            <a:pPr marL="0" lvl="0" indent="0" algn="l" rtl="0">
              <a:lnSpc>
                <a:spcPct val="100000"/>
              </a:lnSpc>
              <a:spcBef>
                <a:spcPts val="0"/>
              </a:spcBef>
              <a:spcAft>
                <a:spcPts val="0"/>
              </a:spcAft>
              <a:buSzPts val="1400"/>
              <a:buNone/>
            </a:pPr>
            <a:r>
              <a:rPr lang="pl-PL" b="0" i="0">
                <a:solidFill>
                  <a:srgbClr val="ECECEC"/>
                </a:solidFill>
                <a:effectLst/>
                <a:latin typeface="Söhne"/>
              </a:rPr>
              <a:t>Oba podejścia zmierzają do zredukowania zależności między komponentami, ale robią to na nieco różne sposoby. DI jest bardziej skoncentrowane na technicznych aspektach zarządzania zależnościami, podczas gdy </a:t>
            </a:r>
            <a:r>
              <a:rPr lang="pl-PL" b="0" i="0" err="1">
                <a:solidFill>
                  <a:srgbClr val="ECECEC"/>
                </a:solidFill>
                <a:effectLst/>
                <a:latin typeface="Söhne"/>
              </a:rPr>
              <a:t>IoC</a:t>
            </a:r>
            <a:r>
              <a:rPr lang="pl-PL" b="0" i="0">
                <a:solidFill>
                  <a:srgbClr val="ECECEC"/>
                </a:solidFill>
                <a:effectLst/>
                <a:latin typeface="Söhne"/>
              </a:rPr>
              <a:t> dotyczy bardziej ogólnej koncepcji odwrócenia kontroli przepływu programu.</a:t>
            </a: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986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6778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pl-PL" b="0" i="0">
                <a:solidFill>
                  <a:srgbClr val="ECECEC"/>
                </a:solidFill>
                <a:effectLst/>
                <a:latin typeface="Söhne"/>
              </a:rPr>
              <a:t>Przykład, który opiszę, zilustruje, jak </a:t>
            </a:r>
            <a:r>
              <a:rPr lang="pl-PL" b="0" i="0" err="1">
                <a:solidFill>
                  <a:srgbClr val="ECECEC"/>
                </a:solidFill>
                <a:effectLst/>
                <a:latin typeface="Söhne"/>
              </a:rPr>
              <a:t>Inversion</a:t>
            </a:r>
            <a:r>
              <a:rPr lang="pl-PL" b="0" i="0">
                <a:solidFill>
                  <a:srgbClr val="ECECEC"/>
                </a:solidFill>
                <a:effectLst/>
                <a:latin typeface="Söhne"/>
              </a:rPr>
              <a:t> of Control (</a:t>
            </a:r>
            <a:r>
              <a:rPr lang="pl-PL" b="0" i="0" err="1">
                <a:solidFill>
                  <a:srgbClr val="ECECEC"/>
                </a:solidFill>
                <a:effectLst/>
                <a:latin typeface="Söhne"/>
              </a:rPr>
              <a:t>IoC</a:t>
            </a:r>
            <a:r>
              <a:rPr lang="pl-PL" b="0" i="0">
                <a:solidFill>
                  <a:srgbClr val="ECECEC"/>
                </a:solidFill>
                <a:effectLst/>
                <a:latin typeface="Söhne"/>
              </a:rPr>
              <a:t>) może być zastosowana w kontekście dwóch klas: </a:t>
            </a:r>
            <a:r>
              <a:rPr lang="pl-PL" err="1"/>
              <a:t>Foo</a:t>
            </a:r>
            <a:r>
              <a:rPr lang="pl-PL" b="0" i="0">
                <a:solidFill>
                  <a:srgbClr val="ECECEC"/>
                </a:solidFill>
                <a:effectLst/>
                <a:latin typeface="Söhne"/>
              </a:rPr>
              <a:t> i </a:t>
            </a:r>
            <a:r>
              <a:rPr lang="pl-PL"/>
              <a:t>Bar</a:t>
            </a:r>
            <a:r>
              <a:rPr lang="pl-PL" b="0" i="0">
                <a:solidFill>
                  <a:srgbClr val="ECECEC"/>
                </a:solidFill>
                <a:effectLst/>
                <a:latin typeface="Söhne"/>
              </a:rPr>
              <a:t>. Tradycyjnie, jeśli </a:t>
            </a:r>
            <a:r>
              <a:rPr lang="pl-PL" err="1"/>
              <a:t>Foo</a:t>
            </a:r>
            <a:r>
              <a:rPr lang="pl-PL" b="0" i="0">
                <a:solidFill>
                  <a:srgbClr val="ECECEC"/>
                </a:solidFill>
                <a:effectLst/>
                <a:latin typeface="Söhne"/>
              </a:rPr>
              <a:t> zależy od </a:t>
            </a:r>
            <a:r>
              <a:rPr lang="pl-PL"/>
              <a:t>Bar</a:t>
            </a:r>
            <a:r>
              <a:rPr lang="pl-PL" b="0" i="0">
                <a:solidFill>
                  <a:srgbClr val="ECECEC"/>
                </a:solidFill>
                <a:effectLst/>
                <a:latin typeface="Söhne"/>
              </a:rPr>
              <a:t>, to </a:t>
            </a:r>
            <a:r>
              <a:rPr lang="pl-PL" err="1"/>
              <a:t>Foo</a:t>
            </a:r>
            <a:r>
              <a:rPr lang="pl-PL" b="0" i="0">
                <a:solidFill>
                  <a:srgbClr val="ECECEC"/>
                </a:solidFill>
                <a:effectLst/>
                <a:latin typeface="Söhne"/>
              </a:rPr>
              <a:t> musiałaby bezpośrednio tworzyć instancję </a:t>
            </a:r>
            <a:r>
              <a:rPr lang="pl-PL"/>
              <a:t>Bar</a:t>
            </a:r>
            <a:r>
              <a:rPr lang="pl-PL" b="0" i="0">
                <a:solidFill>
                  <a:srgbClr val="ECECEC"/>
                </a:solidFill>
                <a:effectLst/>
                <a:latin typeface="Söhne"/>
              </a:rPr>
              <a:t> lub otrzymywać ją przez mechanizm fabrykowania. W podejściu </a:t>
            </a:r>
            <a:r>
              <a:rPr lang="pl-PL" b="0" i="0" err="1">
                <a:solidFill>
                  <a:srgbClr val="ECECEC"/>
                </a:solidFill>
                <a:effectLst/>
                <a:latin typeface="Söhne"/>
              </a:rPr>
              <a:t>IoC</a:t>
            </a:r>
            <a:r>
              <a:rPr lang="pl-PL" b="0" i="0">
                <a:solidFill>
                  <a:srgbClr val="ECECEC"/>
                </a:solidFill>
                <a:effectLst/>
                <a:latin typeface="Söhne"/>
              </a:rPr>
              <a:t>, instancja </a:t>
            </a:r>
            <a:r>
              <a:rPr lang="pl-PL"/>
              <a:t>Bar</a:t>
            </a:r>
            <a:r>
              <a:rPr lang="pl-PL" b="0" i="0">
                <a:solidFill>
                  <a:srgbClr val="ECECEC"/>
                </a:solidFill>
                <a:effectLst/>
                <a:latin typeface="Söhne"/>
              </a:rPr>
              <a:t> jest dostarczana do </a:t>
            </a:r>
            <a:r>
              <a:rPr lang="pl-PL" err="1"/>
              <a:t>Foo</a:t>
            </a:r>
            <a:r>
              <a:rPr lang="pl-PL" b="0" i="0">
                <a:solidFill>
                  <a:srgbClr val="ECECEC"/>
                </a:solidFill>
                <a:effectLst/>
                <a:latin typeface="Söhne"/>
              </a:rPr>
              <a:t> z zewnątrz, co zwiększa elastyczność i ułatwia testowanie.</a:t>
            </a:r>
          </a:p>
          <a:p>
            <a:pPr algn="l"/>
            <a:endParaRPr lang="pl-PL" b="0" i="0">
              <a:solidFill>
                <a:srgbClr val="ECECEC"/>
              </a:solidFill>
              <a:effectLst/>
              <a:latin typeface="Söhne"/>
            </a:endParaRPr>
          </a:p>
          <a:p>
            <a:pPr algn="l"/>
            <a:r>
              <a:rPr lang="pl-PL" b="0" i="0">
                <a:solidFill>
                  <a:srgbClr val="ECECEC"/>
                </a:solidFill>
                <a:effectLst/>
                <a:latin typeface="Söhne"/>
              </a:rPr>
              <a:t>Bez </a:t>
            </a:r>
            <a:r>
              <a:rPr lang="pl-PL" b="0" i="0" err="1">
                <a:solidFill>
                  <a:srgbClr val="ECECEC"/>
                </a:solidFill>
                <a:effectLst/>
                <a:latin typeface="Söhne"/>
              </a:rPr>
              <a:t>IoC</a:t>
            </a:r>
            <a:r>
              <a:rPr lang="pl-PL" b="0" i="0">
                <a:solidFill>
                  <a:srgbClr val="ECECEC"/>
                </a:solidFill>
                <a:effectLst/>
                <a:latin typeface="Söhne"/>
              </a:rPr>
              <a:t> - W tym przykładzie, </a:t>
            </a:r>
            <a:r>
              <a:rPr lang="pl-PL" b="0" i="0" err="1">
                <a:solidFill>
                  <a:srgbClr val="ECECEC"/>
                </a:solidFill>
                <a:effectLst/>
                <a:latin typeface="Söhne"/>
              </a:rPr>
              <a:t>Foo</a:t>
            </a:r>
            <a:r>
              <a:rPr lang="pl-PL" b="0" i="0">
                <a:solidFill>
                  <a:srgbClr val="ECECEC"/>
                </a:solidFill>
                <a:effectLst/>
                <a:latin typeface="Söhne"/>
              </a:rPr>
              <a:t> tworzy instancję Bar bezpośrednio w swoim konstruktorze, co tworzy silną zależność między klasami.</a:t>
            </a:r>
          </a:p>
          <a:p>
            <a:br>
              <a:rPr lang="pl-PL"/>
            </a:br>
            <a:endParaRPr lang="pl-PL" b="0" i="0">
              <a:solidFill>
                <a:srgbClr val="ECECEC"/>
              </a:solidFill>
              <a:effectLst/>
              <a:latin typeface="Söhne"/>
            </a:endParaRPr>
          </a:p>
          <a:p>
            <a:pPr algn="l"/>
            <a:endParaRPr lang="pl-PL" b="0" i="0">
              <a:solidFill>
                <a:srgbClr val="ECECEC"/>
              </a:solidFill>
              <a:effectLst/>
              <a:latin typeface="Söhne"/>
            </a:endParaRPr>
          </a:p>
          <a:p>
            <a:pPr algn="l"/>
            <a:endParaRPr lang="pl-PL" b="0" i="0">
              <a:solidFill>
                <a:srgbClr val="ECECEC"/>
              </a:solidFill>
              <a:effectLst/>
              <a:latin typeface="Söhne"/>
            </a:endParaRPr>
          </a:p>
          <a:p>
            <a:pPr algn="l"/>
            <a:r>
              <a:rPr lang="pl-PL" b="0" i="0">
                <a:solidFill>
                  <a:srgbClr val="ECECEC"/>
                </a:solidFill>
                <a:effectLst/>
                <a:latin typeface="Söhne"/>
              </a:rPr>
              <a:t>W podejściu z </a:t>
            </a:r>
            <a:r>
              <a:rPr lang="pl-PL" b="0" i="0" err="1">
                <a:solidFill>
                  <a:srgbClr val="ECECEC"/>
                </a:solidFill>
                <a:effectLst/>
                <a:latin typeface="Söhne"/>
              </a:rPr>
              <a:t>IoC</a:t>
            </a:r>
            <a:r>
              <a:rPr lang="pl-PL" b="0" i="0">
                <a:solidFill>
                  <a:srgbClr val="ECECEC"/>
                </a:solidFill>
                <a:effectLst/>
                <a:latin typeface="Söhne"/>
              </a:rPr>
              <a:t>, zależność Bar dla </a:t>
            </a:r>
            <a:r>
              <a:rPr lang="pl-PL" b="0" i="0" err="1">
                <a:solidFill>
                  <a:srgbClr val="ECECEC"/>
                </a:solidFill>
                <a:effectLst/>
                <a:latin typeface="Söhne"/>
              </a:rPr>
              <a:t>Foo</a:t>
            </a:r>
            <a:r>
              <a:rPr lang="pl-PL" b="0" i="0">
                <a:solidFill>
                  <a:srgbClr val="ECECEC"/>
                </a:solidFill>
                <a:effectLst/>
                <a:latin typeface="Söhne"/>
              </a:rPr>
              <a:t> jest "odwracana", czyli dostarczana z zewnątrz, często przez tzw. "</a:t>
            </a:r>
            <a:r>
              <a:rPr lang="pl-PL" b="0" i="0" err="1">
                <a:solidFill>
                  <a:srgbClr val="ECECEC"/>
                </a:solidFill>
                <a:effectLst/>
                <a:latin typeface="Söhne"/>
              </a:rPr>
              <a:t>Container</a:t>
            </a:r>
            <a:r>
              <a:rPr lang="pl-PL" b="0" i="0">
                <a:solidFill>
                  <a:srgbClr val="ECECEC"/>
                </a:solidFill>
                <a:effectLst/>
                <a:latin typeface="Söhne"/>
              </a:rPr>
              <a:t>" </a:t>
            </a:r>
            <a:r>
              <a:rPr lang="pl-PL" b="0" i="0" err="1">
                <a:solidFill>
                  <a:srgbClr val="ECECEC"/>
                </a:solidFill>
                <a:effectLst/>
                <a:latin typeface="Söhne"/>
              </a:rPr>
              <a:t>IoC</a:t>
            </a:r>
            <a:r>
              <a:rPr lang="pl-PL" b="0" i="0">
                <a:solidFill>
                  <a:srgbClr val="ECECEC"/>
                </a:solidFill>
                <a:effectLst/>
                <a:latin typeface="Söhne"/>
              </a:rPr>
              <a:t>, co umożliwia większą elastyczność.</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583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6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449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11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dirty="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31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Domyślnie każdy bean w Springu jest inicjowany tylko raz co skutkuje tym, że istnieje tylko jedna instancja tego beana w ramach kontenera.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oznacza, że nowa instancja obiektu będzie tworzona za każdym razem, gdy odbierzemy nowe żądanie (</a:t>
            </a:r>
            <a:r>
              <a:rPr lang="pl-PL" sz="1200" b="0"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HTTP. W ten sposób możemy niezależnie przetwarzać dane tak, aby nie "mieszać" ich między kolejnymi żądaniami.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Session</a:t>
            </a:r>
            <a:r>
              <a:rPr lang="pl-PL" sz="1200" b="1" i="0" kern="1200">
                <a:solidFill>
                  <a:schemeClr val="tx1"/>
                </a:solidFill>
                <a:effectLst/>
                <a:latin typeface="+mn-lt"/>
                <a:ea typeface="+mn-ea"/>
                <a:cs typeface="+mn-cs"/>
              </a:rPr>
              <a:t> </a:t>
            </a:r>
            <a:r>
              <a:rPr lang="pl-PL" sz="1200" b="0" i="0" kern="1200">
                <a:solidFill>
                  <a:schemeClr val="tx1"/>
                </a:solidFill>
                <a:effectLst/>
                <a:latin typeface="+mn-lt"/>
                <a:ea typeface="+mn-ea"/>
                <a:cs typeface="+mn-cs"/>
              </a:rPr>
              <a:t>oznacza, że nowa instancja obiektu będzie tworzona za każdym razem, gdy zostanie stworzona nowa sesja, a konkretnie nowy obiekt </a:t>
            </a:r>
            <a:r>
              <a:rPr lang="pl-PL" sz="1200" b="0" i="0" kern="1200" err="1">
                <a:solidFill>
                  <a:schemeClr val="tx1"/>
                </a:solidFill>
                <a:effectLst/>
                <a:latin typeface="+mn-lt"/>
                <a:ea typeface="+mn-ea"/>
                <a:cs typeface="+mn-cs"/>
              </a:rPr>
              <a:t>HttpSession</a:t>
            </a:r>
            <a:r>
              <a:rPr lang="pl-PL" sz="1200" b="0" i="0" kern="1200">
                <a:solidFill>
                  <a:schemeClr val="tx1"/>
                </a:solidFill>
                <a:effectLst/>
                <a:latin typeface="+mn-lt"/>
                <a:ea typeface="+mn-ea"/>
                <a:cs typeface="+mn-cs"/>
              </a:rPr>
              <a:t>. Umożliwia to na przykład stworzenie dedykowanej klasy, która będzie przechowywała podstawowe informacje o zalogowanym użytkowniku.</a:t>
            </a:r>
            <a:br>
              <a:rPr lang="pl-PL"/>
            </a:br>
            <a:endParaRPr lang="pl-PL"/>
          </a:p>
          <a:p>
            <a:r>
              <a:rPr lang="pl-PL" sz="1200" b="1" i="0" kern="1200">
                <a:solidFill>
                  <a:schemeClr val="tx1"/>
                </a:solidFill>
                <a:effectLst/>
                <a:latin typeface="+mn-lt"/>
                <a:ea typeface="+mn-ea"/>
                <a:cs typeface="+mn-cs"/>
              </a:rPr>
              <a:t>Application</a:t>
            </a:r>
            <a:r>
              <a:rPr lang="pl-PL" sz="1200" b="0" i="0" kern="1200">
                <a:solidFill>
                  <a:schemeClr val="tx1"/>
                </a:solidFill>
                <a:effectLst/>
                <a:latin typeface="+mn-lt"/>
                <a:ea typeface="+mn-ea"/>
                <a:cs typeface="+mn-cs"/>
              </a:rPr>
              <a:t> oznacza, że nowa instancja obiektu będzie tworzona raz i będzie istniała w ramach cyklu życia całego kontekstu </a:t>
            </a:r>
            <a:r>
              <a:rPr lang="pl-PL" sz="1200" b="0" i="0" kern="1200" err="1">
                <a:solidFill>
                  <a:schemeClr val="tx1"/>
                </a:solidFill>
                <a:effectLst/>
                <a:latin typeface="+mn-lt"/>
                <a:ea typeface="+mn-ea"/>
                <a:cs typeface="+mn-cs"/>
              </a:rPr>
              <a:t>serwletu</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 Zatem jeśli mamy więcej aplikacji działających w ramach tego samego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-u, to wszystkie te aplikacje będą współdzieliły jedną instancję obiektu.</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 to ostatni rodzaj zakresu, który jest udostępniony przez obecną wersję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(Spring 5). W tym przypadku będzie istniała jedna instancja obiektu per sesja </a:t>
            </a:r>
            <a:r>
              <a:rPr lang="pl-PL" sz="1200" b="0"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-u</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1947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0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871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4565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80990" indent="-380990">
              <a:lnSpc>
                <a:spcPct val="100000"/>
              </a:lnSpc>
              <a:buFont typeface="Arial" panose="020B0604020202020204" pitchFamily="34" charset="0"/>
              <a:buChar char="•"/>
            </a:pPr>
            <a:r>
              <a:rPr lang="pl-PL" sz="1200"/>
              <a:t>Metadane (a więc dane o danych – w naszym przypadku dane o kodzie), która dostarczają nam takich informacji</a:t>
            </a:r>
            <a:r>
              <a:rPr lang="pl-PL" sz="1200" i="1"/>
              <a:t> o programie</a:t>
            </a:r>
            <a:r>
              <a:rPr lang="pl-PL" sz="1200"/>
              <a:t>, które nie są częścią tego programu (same w sobie). </a:t>
            </a:r>
          </a:p>
          <a:p>
            <a:pPr marL="380990" indent="-380990">
              <a:lnSpc>
                <a:spcPct val="150000"/>
              </a:lnSpc>
              <a:buFont typeface="Arial" panose="020B0604020202020204" pitchFamily="34" charset="0"/>
              <a:buChar char="•"/>
            </a:pPr>
            <a:r>
              <a:rPr lang="pl-PL" sz="1200"/>
              <a:t>Adnotacje nie mają bezpośredniego wpływu na kod, który nimi oznaczamy.</a:t>
            </a:r>
          </a:p>
          <a:p>
            <a:pPr marL="380990" indent="-380990">
              <a:lnSpc>
                <a:spcPct val="150000"/>
              </a:lnSpc>
              <a:buFont typeface="Arial" panose="020B0604020202020204" pitchFamily="34" charset="0"/>
              <a:buChar char="•"/>
            </a:pPr>
            <a:r>
              <a:rPr lang="pl-PL" sz="1200"/>
              <a:t>Rozpoznać je można dzięki „@”</a:t>
            </a:r>
            <a:endParaRPr lang="de-DE" sz="1200"/>
          </a:p>
          <a:p>
            <a:endParaRPr lang="de-DE"/>
          </a:p>
          <a:p>
            <a:endParaRPr lang="pl-PL"/>
          </a:p>
          <a:p>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pl-PL"/>
              <a:t>@SpringBootApplication łączy @EnableAutoConfiguartion(konfigurauje na podstawie </a:t>
            </a:r>
            <a:r>
              <a:rPr lang="pl-PL" err="1"/>
              <a:t>classpathu</a:t>
            </a:r>
            <a:r>
              <a:rPr lang="pl-PL"/>
              <a:t>),</a:t>
            </a:r>
            <a:r>
              <a:rPr lang="pl-PL" baseline="0"/>
              <a:t> @Configuration(źrodło definicji beanów), @ComponentScan(szuka beanów)</a:t>
            </a:r>
            <a:endParaRPr lang="de-DE"/>
          </a:p>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679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593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6937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591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8814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a:t>@Value można użyć</a:t>
            </a:r>
            <a:r>
              <a:rPr lang="pl-PL" baseline="0" dirty="0"/>
              <a:t> tak samo jako @</a:t>
            </a:r>
            <a:r>
              <a:rPr lang="pl-PL" baseline="0" dirty="0" err="1"/>
              <a:t>Autowired</a:t>
            </a:r>
            <a:r>
              <a:rPr lang="pl-PL" baseline="0" dirty="0"/>
              <a:t> – na poziomie pól, konstruktora bądź </a:t>
            </a:r>
            <a:r>
              <a:rPr lang="pl-PL" baseline="0" dirty="0" err="1"/>
              <a:t>settera</a:t>
            </a:r>
            <a:endParaRPr lang="pl-PL" baseline="0" dirty="0"/>
          </a:p>
          <a:p>
            <a:endParaRPr lang="pl-PL" baseline="0" dirty="0"/>
          </a:p>
          <a:p>
            <a:r>
              <a:rPr lang="pl-PL" baseline="0" dirty="0"/>
              <a:t>Po dwukropku można dodać wartość domyślną, w przeciwnym wypadku może być </a:t>
            </a:r>
            <a:r>
              <a:rPr lang="pl-PL" baseline="0" dirty="0" err="1"/>
              <a:t>null</a:t>
            </a:r>
            <a:endParaRPr lang="pl-PL" baseline="0" dirty="0"/>
          </a:p>
          <a:p>
            <a:endParaRPr lang="pl-PL" baseline="0" dirty="0"/>
          </a:p>
          <a:p>
            <a:r>
              <a:rPr lang="pl-PL" baseline="0" dirty="0"/>
              <a:t>To nie musi być </a:t>
            </a:r>
            <a:r>
              <a:rPr lang="pl-PL" baseline="0" dirty="0" err="1"/>
              <a:t>application.properties</a:t>
            </a:r>
            <a:r>
              <a:rPr lang="pl-PL" baseline="0" dirty="0"/>
              <a:t>, można zdefiniować dodatkowe pliki z </a:t>
            </a:r>
            <a:r>
              <a:rPr lang="pl-PL" baseline="0" dirty="0" err="1"/>
              <a:t>property</a:t>
            </a:r>
            <a:r>
              <a:rPr lang="pl-PL" baseline="0"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2232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7221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2599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1282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113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0155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2486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2368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3757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8018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1760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7788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3269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7470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59457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156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02448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8887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4447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09971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73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9325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0140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7697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8096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1560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670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5048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64058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Jeśli</a:t>
            </a:r>
            <a:r>
              <a:rPr lang="pl-PL" baseline="0" dirty="0"/>
              <a:t> do kontrolera zostanie dodana adnotacja @</a:t>
            </a:r>
            <a:r>
              <a:rPr lang="pl-PL" baseline="0" dirty="0" err="1"/>
              <a:t>RestController</a:t>
            </a:r>
            <a:r>
              <a:rPr lang="pl-PL" baseline="0" dirty="0"/>
              <a:t> zamiast @Controller, Spring zastosuje konwersję komunikatów do wszystkich metod w danym kontrolerze, </a:t>
            </a:r>
            <a:r>
              <a:rPr lang="pl-PL" baseline="0" dirty="0" err="1"/>
              <a:t>tzn</a:t>
            </a:r>
            <a:r>
              <a:rPr lang="pl-PL" baseline="0" dirty="0"/>
              <a:t> wszystkie metody są z automatu opatrzone adnotacjami @</a:t>
            </a:r>
            <a:r>
              <a:rPr lang="pl-PL" baseline="0" dirty="0" err="1"/>
              <a:t>ResposeBody</a:t>
            </a:r>
            <a:r>
              <a:rPr lang="pl-PL" baseline="0" dirty="0"/>
              <a:t> i @</a:t>
            </a:r>
            <a:r>
              <a:rPr lang="pl-PL" baseline="0"/>
              <a:t>RequestBody</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42016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7711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977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279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0692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0583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66077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9398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28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4495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186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7514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850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92251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81624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err="1"/>
              <a:t>Weaving</a:t>
            </a:r>
            <a:r>
              <a:rPr lang="pl-PL" dirty="0"/>
              <a:t> - Jest to proces łączenia aspektów z głównym kodem programu. </a:t>
            </a:r>
            <a:r>
              <a:rPr lang="pl-PL" dirty="0" err="1"/>
              <a:t>Weaving</a:t>
            </a:r>
            <a:r>
              <a:rPr lang="pl-PL" dirty="0"/>
              <a:t> może odbywać się w różnych momentach cyklu życia aplikacji: podczas kompilacji (</a:t>
            </a:r>
            <a:r>
              <a:rPr lang="pl-PL" dirty="0" err="1"/>
              <a:t>compile</a:t>
            </a:r>
            <a:r>
              <a:rPr lang="pl-PL" dirty="0"/>
              <a:t> </a:t>
            </a:r>
            <a:r>
              <a:rPr lang="pl-PL" dirty="0" err="1"/>
              <a:t>time</a:t>
            </a:r>
            <a:r>
              <a:rPr lang="pl-PL" dirty="0"/>
              <a:t>), podczas ładowania klasy (</a:t>
            </a:r>
            <a:r>
              <a:rPr lang="pl-PL" dirty="0" err="1"/>
              <a:t>load</a:t>
            </a:r>
            <a:r>
              <a:rPr lang="pl-PL" dirty="0"/>
              <a:t> </a:t>
            </a:r>
            <a:r>
              <a:rPr lang="pl-PL" dirty="0" err="1"/>
              <a:t>time</a:t>
            </a:r>
            <a:r>
              <a:rPr lang="pl-PL" dirty="0"/>
              <a:t>) lub w czasie wykonywania (</a:t>
            </a:r>
            <a:r>
              <a:rPr lang="pl-PL" dirty="0" err="1"/>
              <a:t>runtime</a:t>
            </a:r>
            <a:r>
              <a:rPr lang="pl-PL" dirty="0"/>
              <a:t>). W Spring AOP, </a:t>
            </a:r>
            <a:r>
              <a:rPr lang="pl-PL" dirty="0" err="1"/>
              <a:t>weaving</a:t>
            </a:r>
            <a:r>
              <a:rPr lang="pl-PL" dirty="0"/>
              <a:t> odbywa się w </a:t>
            </a:r>
            <a:r>
              <a:rPr lang="pl-PL" dirty="0" err="1"/>
              <a:t>runtime</a:t>
            </a:r>
            <a:r>
              <a:rPr lang="pl-PL" dirty="0"/>
              <a:t>.  </a:t>
            </a:r>
          </a:p>
          <a:p>
            <a:r>
              <a:rPr lang="pl-PL" dirty="0" err="1"/>
              <a:t>Aspect</a:t>
            </a:r>
            <a:r>
              <a:rPr lang="pl-PL" dirty="0"/>
              <a:t> - Aspekt to moduł, który definiuje cross-</a:t>
            </a:r>
            <a:r>
              <a:rPr lang="pl-PL" dirty="0" err="1"/>
              <a:t>cutting</a:t>
            </a:r>
            <a:r>
              <a:rPr lang="pl-PL" dirty="0"/>
              <a:t> </a:t>
            </a:r>
            <a:r>
              <a:rPr lang="pl-PL" dirty="0" err="1"/>
              <a:t>concern</a:t>
            </a:r>
            <a:r>
              <a:rPr lang="pl-PL" dirty="0"/>
              <a:t>, czyli funkcjonalność, która rozciąga się przez wiele punktów w kodzie aplikacji (np. logowanie, transakcje, bezpieczeństwo). Aspekt składa się z </a:t>
            </a:r>
            <a:r>
              <a:rPr lang="pl-PL" dirty="0" err="1"/>
              <a:t>Pointcutów</a:t>
            </a:r>
            <a:r>
              <a:rPr lang="pl-PL" dirty="0"/>
              <a:t> (definiujących, gdzie w kodzie aplikacji ma zostać zastosowany aspekt) oraz </a:t>
            </a:r>
            <a:r>
              <a:rPr lang="pl-PL" dirty="0" err="1"/>
              <a:t>Advice</a:t>
            </a:r>
            <a:r>
              <a:rPr lang="pl-PL" dirty="0"/>
              <a:t> (definiujących, co ma zostać wykonane).  </a:t>
            </a:r>
          </a:p>
          <a:p>
            <a:r>
              <a:rPr lang="pl-PL" dirty="0" err="1"/>
              <a:t>AdvicedObject</a:t>
            </a:r>
            <a:r>
              <a:rPr lang="pl-PL" dirty="0"/>
              <a:t>/</a:t>
            </a:r>
            <a:r>
              <a:rPr lang="pl-PL" dirty="0" err="1"/>
              <a:t>TargetObject</a:t>
            </a:r>
            <a:r>
              <a:rPr lang="pl-PL" dirty="0"/>
              <a:t> - Jest to obiekt, który jest celem dla aspektu. Innymi słowy, jest to obiekt, do którego kodu aspekt jest wstrzykiwany przez proces </a:t>
            </a:r>
            <a:r>
              <a:rPr lang="pl-PL" dirty="0" err="1"/>
              <a:t>weaving</a:t>
            </a:r>
            <a:r>
              <a:rPr lang="pl-PL" dirty="0"/>
              <a:t>. W kontekście Spring AOP, </a:t>
            </a:r>
            <a:r>
              <a:rPr lang="pl-PL" dirty="0" err="1"/>
              <a:t>AdvicedObject</a:t>
            </a:r>
            <a:r>
              <a:rPr lang="pl-PL" dirty="0"/>
              <a:t>/</a:t>
            </a:r>
            <a:r>
              <a:rPr lang="pl-PL" dirty="0" err="1"/>
              <a:t>TargetObject</a:t>
            </a:r>
            <a:r>
              <a:rPr lang="pl-PL" dirty="0"/>
              <a:t> to zazwyczaj bean, który jest zarządzany przez kontener </a:t>
            </a:r>
            <a:r>
              <a:rPr lang="pl-PL" dirty="0" err="1"/>
              <a:t>Springa</a:t>
            </a:r>
            <a:r>
              <a:rPr lang="pl-PL"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4636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4295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76202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7079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855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32214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17828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171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02752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88259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3063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55884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de-DE" dirty="0"/>
              <a:t>EGZAMIN: Jak </a:t>
            </a:r>
            <a:r>
              <a:rPr lang="de-DE" dirty="0" err="1"/>
              <a:t>zaschedulowac</a:t>
            </a:r>
            <a:r>
              <a:rPr lang="de-DE" dirty="0"/>
              <a:t> </a:t>
            </a:r>
            <a:r>
              <a:rPr lang="de-DE" dirty="0" err="1"/>
              <a:t>proces</a:t>
            </a:r>
            <a:r>
              <a:rPr lang="de-DE" dirty="0"/>
              <a:t> </a:t>
            </a:r>
            <a:r>
              <a:rPr lang="de-DE" dirty="0" err="1"/>
              <a:t>w</a:t>
            </a:r>
            <a:r>
              <a:rPr lang="de-DE" dirty="0"/>
              <a:t> </a:t>
            </a:r>
            <a:r>
              <a:rPr lang="de-DE" dirty="0" err="1"/>
              <a:t>Springu</a:t>
            </a:r>
            <a:r>
              <a:rPr lang="de-DE" dirty="0"/>
              <a:t>. </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1731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17858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7060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972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kładka" type="title">
  <p:cSld name="Okładka">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593760" y="4102105"/>
            <a:ext cx="11004479"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800"/>
              <a:buFont typeface="Georgia"/>
              <a:buNone/>
              <a:defRPr sz="254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 name="Google Shape;17;p2"/>
          <p:cNvSpPr txBox="1">
            <a:spLocks noGrp="1"/>
          </p:cNvSpPr>
          <p:nvPr>
            <p:ph type="subTitle" idx="1"/>
          </p:nvPr>
        </p:nvSpPr>
        <p:spPr>
          <a:xfrm>
            <a:off x="593761" y="4620355"/>
            <a:ext cx="1100448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8" name="Google Shape;18;p2"/>
          <p:cNvCxnSpPr/>
          <p:nvPr/>
        </p:nvCxnSpPr>
        <p:spPr>
          <a:xfrm>
            <a:off x="593761" y="3946718"/>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9" name="Google Shape;19;p2"/>
          <p:cNvPicPr preferRelativeResize="0"/>
          <p:nvPr/>
        </p:nvPicPr>
        <p:blipFill rotWithShape="1">
          <a:blip r:embed="rId2">
            <a:alphaModFix/>
          </a:blip>
          <a:srcRect/>
          <a:stretch/>
        </p:blipFill>
        <p:spPr>
          <a:xfrm>
            <a:off x="593760" y="731477"/>
            <a:ext cx="2979753" cy="210483"/>
          </a:xfrm>
          <a:prstGeom prst="rect">
            <a:avLst/>
          </a:prstGeom>
          <a:noFill/>
          <a:ln>
            <a:noFill/>
          </a:ln>
        </p:spPr>
      </p:pic>
      <p:cxnSp>
        <p:nvCxnSpPr>
          <p:cNvPr id="20" name="Google Shape;20;p2"/>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21" name="Google Shape;21;p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22" name="Google Shape;22;p2"/>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23" name="Google Shape;23;p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8308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sło, cytat 2">
  <p:cSld name="Hasło, cytat 2">
    <p:spTree>
      <p:nvGrpSpPr>
        <p:cNvPr id="1" name="Shape 115"/>
        <p:cNvGrpSpPr/>
        <p:nvPr/>
      </p:nvGrpSpPr>
      <p:grpSpPr>
        <a:xfrm>
          <a:off x="0" y="0"/>
          <a:ext cx="0" cy="0"/>
          <a:chOff x="0" y="0"/>
          <a:chExt cx="0" cy="0"/>
        </a:xfrm>
      </p:grpSpPr>
      <p:sp>
        <p:nvSpPr>
          <p:cNvPr id="116" name="Google Shape;116;p12"/>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17" name="Google Shape;117;p1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8" name="Google Shape;118;p1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9" name="Google Shape;119;p12"/>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20" name="Google Shape;120;p1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21" name="Google Shape;121;p12"/>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22" name="Google Shape;122;p12"/>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23" name="Google Shape;123;p12"/>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24" name="Google Shape;124;p12"/>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25" name="Google Shape;125;p12"/>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109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sło, cytat 3">
  <p:cSld name="Hasło, cytat 3">
    <p:spTree>
      <p:nvGrpSpPr>
        <p:cNvPr id="1" name="Shape 126"/>
        <p:cNvGrpSpPr/>
        <p:nvPr/>
      </p:nvGrpSpPr>
      <p:grpSpPr>
        <a:xfrm>
          <a:off x="0" y="0"/>
          <a:ext cx="0" cy="0"/>
          <a:chOff x="0" y="0"/>
          <a:chExt cx="0" cy="0"/>
        </a:xfrm>
      </p:grpSpPr>
      <p:sp>
        <p:nvSpPr>
          <p:cNvPr id="127" name="Google Shape;127;p13"/>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28" name="Google Shape;128;p13"/>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29" name="Google Shape;129;p13"/>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30" name="Google Shape;130;p13"/>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31" name="Google Shape;131;p13"/>
          <p:cNvCxnSpPr/>
          <p:nvPr/>
        </p:nvCxnSpPr>
        <p:spPr>
          <a:xfrm>
            <a:off x="3386969" y="6186777"/>
            <a:ext cx="8211271" cy="0"/>
          </a:xfrm>
          <a:prstGeom prst="straightConnector1">
            <a:avLst/>
          </a:prstGeom>
          <a:noFill/>
          <a:ln w="9525" cap="flat" cmpd="sng">
            <a:solidFill>
              <a:schemeClr val="dk1"/>
            </a:solidFill>
            <a:prstDash val="solid"/>
            <a:miter lim="800000"/>
            <a:headEnd type="none" w="sm" len="sm"/>
            <a:tailEnd type="none" w="sm" len="sm"/>
          </a:ln>
        </p:spPr>
      </p:cxnSp>
      <p:pic>
        <p:nvPicPr>
          <p:cNvPr id="132" name="Google Shape;132;p13"/>
          <p:cNvPicPr preferRelativeResize="0"/>
          <p:nvPr/>
        </p:nvPicPr>
        <p:blipFill rotWithShape="1">
          <a:blip r:embed="rId2">
            <a:alphaModFix/>
          </a:blip>
          <a:srcRect/>
          <a:stretch/>
        </p:blipFill>
        <p:spPr>
          <a:xfrm>
            <a:off x="615768" y="6359710"/>
            <a:ext cx="2095256" cy="148003"/>
          </a:xfrm>
          <a:prstGeom prst="rect">
            <a:avLst/>
          </a:prstGeom>
          <a:noFill/>
          <a:ln>
            <a:noFill/>
          </a:ln>
        </p:spPr>
      </p:pic>
      <p:cxnSp>
        <p:nvCxnSpPr>
          <p:cNvPr id="133" name="Google Shape;133;p13"/>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34" name="Google Shape;134;p13"/>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35" name="Google Shape;135;p13"/>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36" name="Google Shape;136;p13"/>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cxnSp>
        <p:nvCxnSpPr>
          <p:cNvPr id="137" name="Google Shape;137;p13"/>
          <p:cNvCxnSpPr/>
          <p:nvPr/>
        </p:nvCxnSpPr>
        <p:spPr>
          <a:xfrm>
            <a:off x="593761" y="6186777"/>
            <a:ext cx="2297038" cy="0"/>
          </a:xfrm>
          <a:prstGeom prst="straightConnector1">
            <a:avLst/>
          </a:prstGeom>
          <a:noFill/>
          <a:ln w="952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136095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rona przekładkowa granat">
  <p:cSld name="Strona przekładkowa granat">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593760"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lt1"/>
              </a:buClr>
              <a:buSzPts val="3200"/>
              <a:buFont typeface="Georgia"/>
              <a:buNone/>
              <a:defRPr sz="2903"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40" name="Google Shape;140;p14"/>
          <p:cNvSpPr txBox="1">
            <a:spLocks noGrp="1"/>
          </p:cNvSpPr>
          <p:nvPr>
            <p:ph type="body" idx="1"/>
          </p:nvPr>
        </p:nvSpPr>
        <p:spPr>
          <a:xfrm>
            <a:off x="593760"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141" name="Google Shape;141;p14"/>
          <p:cNvCxnSpPr/>
          <p:nvPr/>
        </p:nvCxnSpPr>
        <p:spPr>
          <a:xfrm>
            <a:off x="593762" y="3951775"/>
            <a:ext cx="11004479" cy="0"/>
          </a:xfrm>
          <a:prstGeom prst="straightConnector1">
            <a:avLst/>
          </a:prstGeom>
          <a:noFill/>
          <a:ln w="50800" cap="flat" cmpd="sng">
            <a:solidFill>
              <a:schemeClr val="lt1"/>
            </a:solidFill>
            <a:prstDash val="solid"/>
            <a:miter lim="800000"/>
            <a:headEnd type="none" w="sm" len="sm"/>
            <a:tailEnd type="none" w="sm" len="sm"/>
          </a:ln>
        </p:spPr>
      </p:cxnSp>
      <p:cxnSp>
        <p:nvCxnSpPr>
          <p:cNvPr id="142" name="Google Shape;142;p14"/>
          <p:cNvCxnSpPr/>
          <p:nvPr/>
        </p:nvCxnSpPr>
        <p:spPr>
          <a:xfrm>
            <a:off x="593762" y="6186777"/>
            <a:ext cx="11004479" cy="0"/>
          </a:xfrm>
          <a:prstGeom prst="straightConnector1">
            <a:avLst/>
          </a:prstGeom>
          <a:noFill/>
          <a:ln w="9525" cap="flat" cmpd="sng">
            <a:solidFill>
              <a:schemeClr val="lt1"/>
            </a:solidFill>
            <a:prstDash val="solid"/>
            <a:miter lim="800000"/>
            <a:headEnd type="none" w="sm" len="sm"/>
            <a:tailEnd type="none" w="sm" len="sm"/>
          </a:ln>
        </p:spPr>
      </p:cxnSp>
      <p:pic>
        <p:nvPicPr>
          <p:cNvPr id="143" name="Google Shape;143;p14"/>
          <p:cNvPicPr preferRelativeResize="0"/>
          <p:nvPr/>
        </p:nvPicPr>
        <p:blipFill rotWithShape="1">
          <a:blip r:embed="rId2">
            <a:alphaModFix/>
          </a:blip>
          <a:srcRect/>
          <a:stretch/>
        </p:blipFill>
        <p:spPr>
          <a:xfrm>
            <a:off x="593760" y="6359710"/>
            <a:ext cx="2095256" cy="148003"/>
          </a:xfrm>
          <a:prstGeom prst="rect">
            <a:avLst/>
          </a:prstGeom>
          <a:noFill/>
          <a:ln>
            <a:noFill/>
          </a:ln>
        </p:spPr>
      </p:pic>
      <p:sp>
        <p:nvSpPr>
          <p:cNvPr id="144" name="Google Shape;144;p1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5" name="Google Shape;145;p1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6" name="Google Shape;146;p1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9pPr>
          </a:lstStyle>
          <a:p>
            <a:fld id="{00000000-1234-1234-1234-123412341234}" type="slidenum">
              <a:rPr lang="pl-PL" smtClean="0"/>
              <a:pPr/>
              <a:t>‹#›</a:t>
            </a:fld>
            <a:endParaRPr lang="pl-PL"/>
          </a:p>
        </p:txBody>
      </p:sp>
      <p:sp>
        <p:nvSpPr>
          <p:cNvPr id="147" name="Google Shape;147;p14"/>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lt1"/>
              </a:buClr>
              <a:buSzPts val="1200"/>
              <a:buFont typeface="Arial"/>
              <a:buNone/>
              <a:defRPr sz="1089" b="0" i="0" u="none" strike="noStrike" cap="none">
                <a:solidFill>
                  <a:schemeClr val="lt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27381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usta strona">
  <p:cSld name="Pusta strona">
    <p:spTree>
      <p:nvGrpSpPr>
        <p:cNvPr id="1" name="Shape 148"/>
        <p:cNvGrpSpPr/>
        <p:nvPr/>
      </p:nvGrpSpPr>
      <p:grpSpPr>
        <a:xfrm>
          <a:off x="0" y="0"/>
          <a:ext cx="0" cy="0"/>
          <a:chOff x="0" y="0"/>
          <a:chExt cx="0" cy="0"/>
        </a:xfrm>
      </p:grpSpPr>
      <p:sp>
        <p:nvSpPr>
          <p:cNvPr id="149" name="Google Shape;149;p1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0" name="Google Shape;150;p1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1" name="Google Shape;151;p1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2" name="Google Shape;152;p1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53" name="Google Shape;153;p15"/>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3010670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ajd końcowy">
  <p:cSld name="slajd końcowy">
    <p:spTree>
      <p:nvGrpSpPr>
        <p:cNvPr id="1" name="Shape 154"/>
        <p:cNvGrpSpPr/>
        <p:nvPr/>
      </p:nvGrpSpPr>
      <p:grpSpPr>
        <a:xfrm>
          <a:off x="0" y="0"/>
          <a:ext cx="0" cy="0"/>
          <a:chOff x="0" y="0"/>
          <a:chExt cx="0" cy="0"/>
        </a:xfrm>
      </p:grpSpPr>
      <p:sp>
        <p:nvSpPr>
          <p:cNvPr id="155" name="Google Shape;155;p1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6" name="Google Shape;156;p1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7" name="Google Shape;157;p1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8" name="Google Shape;158;p16"/>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59" name="Google Shape;159;p16"/>
          <p:cNvCxnSpPr/>
          <p:nvPr/>
        </p:nvCxnSpPr>
        <p:spPr>
          <a:xfrm>
            <a:off x="593758" y="277822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60" name="Google Shape;160;p16"/>
          <p:cNvSpPr txBox="1">
            <a:spLocks noGrp="1"/>
          </p:cNvSpPr>
          <p:nvPr>
            <p:ph type="title"/>
          </p:nvPr>
        </p:nvSpPr>
        <p:spPr>
          <a:xfrm>
            <a:off x="593759" y="3059960"/>
            <a:ext cx="8211271"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1" name="Google Shape;161;p16"/>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404375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kładka granat">
  <p:cSld name="Okładka granat">
    <p:spTree>
      <p:nvGrpSpPr>
        <p:cNvPr id="1" name="Shape 162"/>
        <p:cNvGrpSpPr/>
        <p:nvPr/>
      </p:nvGrpSpPr>
      <p:grpSpPr>
        <a:xfrm>
          <a:off x="0" y="0"/>
          <a:ext cx="0" cy="0"/>
          <a:chOff x="0" y="0"/>
          <a:chExt cx="0" cy="0"/>
        </a:xfrm>
      </p:grpSpPr>
      <p:sp>
        <p:nvSpPr>
          <p:cNvPr id="163" name="Google Shape;163;p17"/>
          <p:cNvSpPr txBox="1">
            <a:spLocks noGrp="1"/>
          </p:cNvSpPr>
          <p:nvPr>
            <p:ph type="ctrTitle"/>
          </p:nvPr>
        </p:nvSpPr>
        <p:spPr>
          <a:xfrm>
            <a:off x="593762" y="4102105"/>
            <a:ext cx="11004478"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2800"/>
              <a:buFont typeface="Georgia"/>
              <a:buNone/>
              <a:defRPr sz="2540"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4" name="Google Shape;164;p17"/>
          <p:cNvSpPr txBox="1">
            <a:spLocks noGrp="1"/>
          </p:cNvSpPr>
          <p:nvPr>
            <p:ph type="subTitle" idx="1"/>
          </p:nvPr>
        </p:nvSpPr>
        <p:spPr>
          <a:xfrm>
            <a:off x="593761" y="4620355"/>
            <a:ext cx="11004479"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65" name="Google Shape;165;p17"/>
          <p:cNvCxnSpPr/>
          <p:nvPr/>
        </p:nvCxnSpPr>
        <p:spPr>
          <a:xfrm>
            <a:off x="593763" y="3946718"/>
            <a:ext cx="11004478" cy="0"/>
          </a:xfrm>
          <a:prstGeom prst="straightConnector1">
            <a:avLst/>
          </a:prstGeom>
          <a:noFill/>
          <a:ln w="9525" cap="flat" cmpd="sng">
            <a:solidFill>
              <a:schemeClr val="lt1"/>
            </a:solidFill>
            <a:prstDash val="solid"/>
            <a:miter lim="800000"/>
            <a:headEnd type="none" w="sm" len="sm"/>
            <a:tailEnd type="none" w="sm" len="sm"/>
          </a:ln>
        </p:spPr>
      </p:cxnSp>
      <p:pic>
        <p:nvPicPr>
          <p:cNvPr id="166" name="Google Shape;166;p17"/>
          <p:cNvPicPr preferRelativeResize="0"/>
          <p:nvPr/>
        </p:nvPicPr>
        <p:blipFill rotWithShape="1">
          <a:blip r:embed="rId2">
            <a:alphaModFix/>
          </a:blip>
          <a:srcRect/>
          <a:stretch/>
        </p:blipFill>
        <p:spPr>
          <a:xfrm>
            <a:off x="593760" y="731477"/>
            <a:ext cx="2979751" cy="210483"/>
          </a:xfrm>
          <a:prstGeom prst="rect">
            <a:avLst/>
          </a:prstGeom>
          <a:noFill/>
          <a:ln>
            <a:noFill/>
          </a:ln>
        </p:spPr>
      </p:pic>
      <p:cxnSp>
        <p:nvCxnSpPr>
          <p:cNvPr id="167" name="Google Shape;167;p17"/>
          <p:cNvCxnSpPr/>
          <p:nvPr/>
        </p:nvCxnSpPr>
        <p:spPr>
          <a:xfrm>
            <a:off x="593760" y="489878"/>
            <a:ext cx="10982685" cy="0"/>
          </a:xfrm>
          <a:prstGeom prst="straightConnector1">
            <a:avLst/>
          </a:prstGeom>
          <a:noFill/>
          <a:ln w="50800" cap="flat" cmpd="sng">
            <a:solidFill>
              <a:schemeClr val="lt1"/>
            </a:solidFill>
            <a:prstDash val="solid"/>
            <a:miter lim="800000"/>
            <a:headEnd type="none" w="sm" len="sm"/>
            <a:tailEnd type="none" w="sm" len="sm"/>
          </a:ln>
        </p:spPr>
      </p:cxnSp>
      <p:cxnSp>
        <p:nvCxnSpPr>
          <p:cNvPr id="168" name="Google Shape;168;p17"/>
          <p:cNvCxnSpPr/>
          <p:nvPr/>
        </p:nvCxnSpPr>
        <p:spPr>
          <a:xfrm>
            <a:off x="593763" y="6186777"/>
            <a:ext cx="11004478" cy="0"/>
          </a:xfrm>
          <a:prstGeom prst="straightConnector1">
            <a:avLst/>
          </a:prstGeom>
          <a:noFill/>
          <a:ln w="9525" cap="flat" cmpd="sng">
            <a:solidFill>
              <a:schemeClr val="lt1"/>
            </a:solidFill>
            <a:prstDash val="solid"/>
            <a:miter lim="800000"/>
            <a:headEnd type="none" w="sm" len="sm"/>
            <a:tailEnd type="none" w="sm" len="sm"/>
          </a:ln>
        </p:spPr>
      </p:cxnSp>
      <p:sp>
        <p:nvSpPr>
          <p:cNvPr id="169" name="Google Shape;169;p17"/>
          <p:cNvSpPr txBox="1">
            <a:spLocks noGrp="1"/>
          </p:cNvSpPr>
          <p:nvPr>
            <p:ph type="dt" idx="10"/>
          </p:nvPr>
        </p:nvSpPr>
        <p:spPr>
          <a:xfrm>
            <a:off x="9051225" y="6356351"/>
            <a:ext cx="129668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0" name="Google Shape;170;p1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1" name="Google Shape;171;p17"/>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80020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kładka ze zdjęciem">
  <p:cSld name="Okładka ze zdjęciem">
    <p:spTree>
      <p:nvGrpSpPr>
        <p:cNvPr id="1" name="Shape 172"/>
        <p:cNvGrpSpPr/>
        <p:nvPr/>
      </p:nvGrpSpPr>
      <p:grpSpPr>
        <a:xfrm>
          <a:off x="0" y="0"/>
          <a:ext cx="0" cy="0"/>
          <a:chOff x="0" y="0"/>
          <a:chExt cx="0" cy="0"/>
        </a:xfrm>
      </p:grpSpPr>
      <p:sp>
        <p:nvSpPr>
          <p:cNvPr id="173" name="Google Shape;173;p18"/>
          <p:cNvSpPr>
            <a:spLocks noGrp="1"/>
          </p:cNvSpPr>
          <p:nvPr>
            <p:ph type="pic" idx="2"/>
          </p:nvPr>
        </p:nvSpPr>
        <p:spPr>
          <a:xfrm>
            <a:off x="1" y="1"/>
            <a:ext cx="12192000" cy="6857999"/>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4" name="Google Shape;174;p18"/>
          <p:cNvSpPr/>
          <p:nvPr/>
        </p:nvSpPr>
        <p:spPr>
          <a:xfrm>
            <a:off x="347567" y="3747176"/>
            <a:ext cx="5872434" cy="3150869"/>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75" name="Google Shape;175;p18"/>
          <p:cNvSpPr txBox="1">
            <a:spLocks noGrp="1"/>
          </p:cNvSpPr>
          <p:nvPr>
            <p:ph type="ctrTitle"/>
          </p:nvPr>
        </p:nvSpPr>
        <p:spPr>
          <a:xfrm>
            <a:off x="593760" y="4831930"/>
            <a:ext cx="5378240" cy="251288"/>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000"/>
              <a:buFont typeface="Georgia"/>
              <a:buNone/>
              <a:defRPr sz="1814"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6" name="Google Shape;176;p18"/>
          <p:cNvSpPr txBox="1">
            <a:spLocks noGrp="1"/>
          </p:cNvSpPr>
          <p:nvPr>
            <p:ph type="subTitle" idx="1"/>
          </p:nvPr>
        </p:nvSpPr>
        <p:spPr>
          <a:xfrm>
            <a:off x="593759" y="5237000"/>
            <a:ext cx="537824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400"/>
              <a:buFont typeface="Arial"/>
              <a:buNone/>
              <a:defRPr sz="1270"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77" name="Google Shape;177;p18"/>
          <p:cNvCxnSpPr/>
          <p:nvPr/>
        </p:nvCxnSpPr>
        <p:spPr>
          <a:xfrm>
            <a:off x="593761" y="4676542"/>
            <a:ext cx="5378240" cy="0"/>
          </a:xfrm>
          <a:prstGeom prst="straightConnector1">
            <a:avLst/>
          </a:prstGeom>
          <a:noFill/>
          <a:ln w="9525" cap="flat" cmpd="sng">
            <a:solidFill>
              <a:schemeClr val="dk1"/>
            </a:solidFill>
            <a:prstDash val="solid"/>
            <a:miter lim="800000"/>
            <a:headEnd type="none" w="sm" len="sm"/>
            <a:tailEnd type="none" w="sm" len="sm"/>
          </a:ln>
        </p:spPr>
      </p:cxnSp>
      <p:pic>
        <p:nvPicPr>
          <p:cNvPr id="178" name="Google Shape;178;p18"/>
          <p:cNvPicPr preferRelativeResize="0"/>
          <p:nvPr/>
        </p:nvPicPr>
        <p:blipFill rotWithShape="1">
          <a:blip r:embed="rId2">
            <a:alphaModFix/>
          </a:blip>
          <a:srcRect/>
          <a:stretch/>
        </p:blipFill>
        <p:spPr>
          <a:xfrm>
            <a:off x="593760" y="4182019"/>
            <a:ext cx="2979753" cy="210483"/>
          </a:xfrm>
          <a:prstGeom prst="rect">
            <a:avLst/>
          </a:prstGeom>
          <a:noFill/>
          <a:ln>
            <a:noFill/>
          </a:ln>
        </p:spPr>
      </p:pic>
      <p:cxnSp>
        <p:nvCxnSpPr>
          <p:cNvPr id="179" name="Google Shape;179;p18"/>
          <p:cNvCxnSpPr/>
          <p:nvPr/>
        </p:nvCxnSpPr>
        <p:spPr>
          <a:xfrm>
            <a:off x="593761" y="3951775"/>
            <a:ext cx="5378238" cy="0"/>
          </a:xfrm>
          <a:prstGeom prst="straightConnector1">
            <a:avLst/>
          </a:prstGeom>
          <a:noFill/>
          <a:ln w="50800" cap="flat" cmpd="sng">
            <a:solidFill>
              <a:schemeClr val="dk1"/>
            </a:solidFill>
            <a:prstDash val="solid"/>
            <a:miter lim="800000"/>
            <a:headEnd type="none" w="sm" len="sm"/>
            <a:tailEnd type="none" w="sm" len="sm"/>
          </a:ln>
        </p:spPr>
      </p:cxnSp>
      <p:cxnSp>
        <p:nvCxnSpPr>
          <p:cNvPr id="180" name="Google Shape;180;p18"/>
          <p:cNvCxnSpPr/>
          <p:nvPr/>
        </p:nvCxnSpPr>
        <p:spPr>
          <a:xfrm>
            <a:off x="593761" y="6186777"/>
            <a:ext cx="5378240" cy="0"/>
          </a:xfrm>
          <a:prstGeom prst="straightConnector1">
            <a:avLst/>
          </a:prstGeom>
          <a:noFill/>
          <a:ln w="9525" cap="flat" cmpd="sng">
            <a:solidFill>
              <a:schemeClr val="dk1"/>
            </a:solidFill>
            <a:prstDash val="solid"/>
            <a:miter lim="800000"/>
            <a:headEnd type="none" w="sm" len="sm"/>
            <a:tailEnd type="none" w="sm" len="sm"/>
          </a:ln>
        </p:spPr>
      </p:cxnSp>
      <p:sp>
        <p:nvSpPr>
          <p:cNvPr id="181" name="Google Shape;181;p18"/>
          <p:cNvSpPr txBox="1">
            <a:spLocks noGrp="1"/>
          </p:cNvSpPr>
          <p:nvPr>
            <p:ph type="dt" idx="10"/>
          </p:nvPr>
        </p:nvSpPr>
        <p:spPr>
          <a:xfrm>
            <a:off x="4940246" y="6356351"/>
            <a:ext cx="1031753"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2" name="Google Shape;182;p18"/>
          <p:cNvSpPr txBox="1">
            <a:spLocks noGrp="1"/>
          </p:cNvSpPr>
          <p:nvPr>
            <p:ph type="ftr" idx="11"/>
          </p:nvPr>
        </p:nvSpPr>
        <p:spPr>
          <a:xfrm>
            <a:off x="2145226" y="6356351"/>
            <a:ext cx="2547017"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3" name="Google Shape;183;p18"/>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2594340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 + treść - 1 kolumna">
  <p:cSld name="slajd tytuł + treść - 1 kolumna">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31" name="Google Shape;31;p4"/>
          <p:cNvSpPr txBox="1">
            <a:spLocks noGrp="1"/>
          </p:cNvSpPr>
          <p:nvPr>
            <p:ph type="body" idx="1"/>
          </p:nvPr>
        </p:nvSpPr>
        <p:spPr>
          <a:xfrm>
            <a:off x="593761" y="1395893"/>
            <a:ext cx="11004479" cy="432912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32" name="Google Shape;32;p4"/>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33" name="Google Shape;33;p4"/>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34" name="Google Shape;34;p4"/>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35" name="Google Shape;35;p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6" name="Google Shape;36;p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38" name="Google Shape;38;p4"/>
          <p:cNvSpPr txBox="1">
            <a:spLocks noGrp="1"/>
          </p:cNvSpPr>
          <p:nvPr>
            <p:ph type="body" idx="2"/>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5173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ajd tytuł + treść - 2 kolumny">
  <p:cSld name="slajd tytuł + treść - 2 kolumny">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41" name="Google Shape;41;p5"/>
          <p:cNvSpPr txBox="1">
            <a:spLocks noGrp="1"/>
          </p:cNvSpPr>
          <p:nvPr>
            <p:ph type="body" idx="1"/>
          </p:nvPr>
        </p:nvSpPr>
        <p:spPr>
          <a:xfrm>
            <a:off x="593760" y="1395895"/>
            <a:ext cx="5378237"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5"/>
          <p:cNvSpPr txBox="1">
            <a:spLocks noGrp="1"/>
          </p:cNvSpPr>
          <p:nvPr>
            <p:ph type="body" idx="2"/>
          </p:nvPr>
        </p:nvSpPr>
        <p:spPr>
          <a:xfrm>
            <a:off x="6220001" y="1395895"/>
            <a:ext cx="5378238"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Google Shape;43;p5"/>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44" name="Google Shape;44;p5"/>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45" name="Google Shape;45;p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48" name="Google Shape;48;p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49" name="Google Shape;49;p5"/>
          <p:cNvSpPr txBox="1">
            <a:spLocks noGrp="1"/>
          </p:cNvSpPr>
          <p:nvPr>
            <p:ph type="body" idx="3"/>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4"/>
          </p:nvPr>
        </p:nvSpPr>
        <p:spPr>
          <a:xfrm>
            <a:off x="622000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795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lajd tytuł + treść- 4 kolumny">
  <p:cSld name="1_slajd tytuł + treść- 4 kolumny">
    <p:spTree>
      <p:nvGrpSpPr>
        <p:cNvPr id="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53" name="Google Shape;53;p6"/>
          <p:cNvSpPr txBox="1">
            <a:spLocks noGrp="1"/>
          </p:cNvSpPr>
          <p:nvPr>
            <p:ph type="body" idx="1"/>
          </p:nvPr>
        </p:nvSpPr>
        <p:spPr>
          <a:xfrm>
            <a:off x="593761"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6"/>
          <p:cNvSpPr txBox="1">
            <a:spLocks noGrp="1"/>
          </p:cNvSpPr>
          <p:nvPr>
            <p:ph type="body" idx="2"/>
          </p:nvPr>
        </p:nvSpPr>
        <p:spPr>
          <a:xfrm>
            <a:off x="6220001"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56" name="Google Shape;56;p6"/>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57" name="Google Shape;57;p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8" name="Google Shape;58;p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9" name="Google Shape;59;p6"/>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60" name="Google Shape;60;p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61" name="Google Shape;61;p6"/>
          <p:cNvSpPr txBox="1">
            <a:spLocks noGrp="1"/>
          </p:cNvSpPr>
          <p:nvPr>
            <p:ph type="body" idx="3"/>
          </p:nvPr>
        </p:nvSpPr>
        <p:spPr>
          <a:xfrm>
            <a:off x="3386969"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body" idx="4"/>
          </p:nvPr>
        </p:nvSpPr>
        <p:spPr>
          <a:xfrm>
            <a:off x="9051225"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32983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rona przekładkowa">
  <p:cSld name="Strona przekładkowa">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593761"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65" name="Google Shape;65;p7"/>
          <p:cNvSpPr txBox="1">
            <a:spLocks noGrp="1"/>
          </p:cNvSpPr>
          <p:nvPr>
            <p:ph type="body" idx="1"/>
          </p:nvPr>
        </p:nvSpPr>
        <p:spPr>
          <a:xfrm>
            <a:off x="593761"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66" name="Google Shape;66;p7"/>
          <p:cNvCxnSpPr/>
          <p:nvPr/>
        </p:nvCxnSpPr>
        <p:spPr>
          <a:xfrm>
            <a:off x="593761" y="3951775"/>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67" name="Google Shape;67;p7"/>
          <p:cNvCxnSpPr/>
          <p:nvPr/>
        </p:nvCxnSpPr>
        <p:spPr>
          <a:xfrm>
            <a:off x="593761" y="6186777"/>
            <a:ext cx="11004480" cy="0"/>
          </a:xfrm>
          <a:prstGeom prst="straightConnector1">
            <a:avLst/>
          </a:prstGeom>
          <a:noFill/>
          <a:ln w="9525" cap="flat" cmpd="sng">
            <a:solidFill>
              <a:schemeClr val="dk1"/>
            </a:solidFill>
            <a:prstDash val="solid"/>
            <a:miter lim="800000"/>
            <a:headEnd type="none" w="sm" len="sm"/>
            <a:tailEnd type="none" w="sm" len="sm"/>
          </a:ln>
        </p:spPr>
      </p:cxnSp>
      <p:pic>
        <p:nvPicPr>
          <p:cNvPr id="68" name="Google Shape;68;p7"/>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69" name="Google Shape;69;p7"/>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0" name="Google Shape;70;p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1" name="Google Shape;71;p7"/>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72" name="Google Shape;72;p7"/>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8194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ajd duży tytuł + treść">
  <p:cSld name="slajd duży tytuł + treść">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75" name="Google Shape;75;p8"/>
          <p:cNvSpPr txBox="1">
            <a:spLocks noGrp="1"/>
          </p:cNvSpPr>
          <p:nvPr>
            <p:ph type="body" idx="1"/>
          </p:nvPr>
        </p:nvSpPr>
        <p:spPr>
          <a:xfrm>
            <a:off x="593761" y="2459977"/>
            <a:ext cx="11004479"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6" name="Google Shape;76;p8"/>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77" name="Google Shape;77;p8"/>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78" name="Google Shape;78;p8"/>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79" name="Google Shape;79;p8"/>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0" name="Google Shape;80;p8"/>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1" name="Google Shape;81;p8"/>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82" name="Google Shape;82;p8"/>
          <p:cNvSpPr txBox="1">
            <a:spLocks noGrp="1"/>
          </p:cNvSpPr>
          <p:nvPr>
            <p:ph type="body" idx="2"/>
          </p:nvPr>
        </p:nvSpPr>
        <p:spPr>
          <a:xfrm>
            <a:off x="593760" y="5818211"/>
            <a:ext cx="5378238"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9040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ajd duży tytul + 2x treść" type="obj">
  <p:cSld name="slajd duży tytul + 2x treść">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85" name="Google Shape;85;p9"/>
          <p:cNvSpPr txBox="1">
            <a:spLocks noGrp="1"/>
          </p:cNvSpPr>
          <p:nvPr>
            <p:ph type="body" idx="1"/>
          </p:nvPr>
        </p:nvSpPr>
        <p:spPr>
          <a:xfrm>
            <a:off x="593761"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86" name="Google Shape;86;p9"/>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87" name="Google Shape;87;p9"/>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88" name="Google Shape;88;p9"/>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89" name="Google Shape;89;p9"/>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92" name="Google Shape;92;p9"/>
          <p:cNvSpPr txBox="1">
            <a:spLocks noGrp="1"/>
          </p:cNvSpPr>
          <p:nvPr>
            <p:ph type="body" idx="2"/>
          </p:nvPr>
        </p:nvSpPr>
        <p:spPr>
          <a:xfrm>
            <a:off x="6220002"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0891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ajd mieszany">
  <p:cSld name="slajd mieszany">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593761" y="807668"/>
            <a:ext cx="4178265" cy="124973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527"/>
              <a:buFont typeface="Georgia"/>
              <a:buNone/>
              <a:defRPr sz="320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95" name="Google Shape;95;p10"/>
          <p:cNvSpPr txBox="1">
            <a:spLocks noGrp="1"/>
          </p:cNvSpPr>
          <p:nvPr>
            <p:ph type="body" idx="1"/>
          </p:nvPr>
        </p:nvSpPr>
        <p:spPr>
          <a:xfrm>
            <a:off x="5026539" y="807669"/>
            <a:ext cx="6571701" cy="484768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6pPr>
            <a:lvl7pPr marL="2903403" marR="0" lvl="6"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7pPr>
            <a:lvl8pPr marL="3318175" marR="0" lvl="7"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8pPr>
            <a:lvl9pPr marL="3732947" marR="0" lvl="8"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Google Shape;96;p10"/>
          <p:cNvSpPr txBox="1">
            <a:spLocks noGrp="1"/>
          </p:cNvSpPr>
          <p:nvPr>
            <p:ph type="body" idx="2"/>
          </p:nvPr>
        </p:nvSpPr>
        <p:spPr>
          <a:xfrm>
            <a:off x="593761" y="2732675"/>
            <a:ext cx="4178265" cy="321131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800"/>
              <a:buFont typeface="Arial"/>
              <a:buNone/>
              <a:defRPr sz="1633" b="0" i="0" u="none" strike="noStrike" cap="none">
                <a:solidFill>
                  <a:schemeClr val="dk1"/>
                </a:solidFill>
                <a:latin typeface="Arial"/>
                <a:ea typeface="Arial"/>
                <a:cs typeface="Arial"/>
                <a:sym typeface="Arial"/>
              </a:defRPr>
            </a:lvl1pPr>
            <a:lvl2pPr marL="829544" marR="0" lvl="1" indent="-207386" algn="l">
              <a:lnSpc>
                <a:spcPct val="90000"/>
              </a:lnSpc>
              <a:spcBef>
                <a:spcPts val="500"/>
              </a:spcBef>
              <a:spcAft>
                <a:spcPts val="0"/>
              </a:spcAft>
              <a:buClr>
                <a:schemeClr val="dk1"/>
              </a:buClr>
              <a:buSzPts val="1543"/>
              <a:buFont typeface="Arial"/>
              <a:buNone/>
              <a:defRPr sz="1400" b="0" i="0" u="none" strike="noStrike" cap="none">
                <a:solidFill>
                  <a:schemeClr val="dk1"/>
                </a:solidFill>
                <a:latin typeface="Arial"/>
                <a:ea typeface="Arial"/>
                <a:cs typeface="Arial"/>
                <a:sym typeface="Arial"/>
              </a:defRPr>
            </a:lvl2pPr>
            <a:lvl3pPr marL="1244316" marR="0" lvl="2" indent="-207386" algn="l">
              <a:lnSpc>
                <a:spcPct val="90000"/>
              </a:lnSpc>
              <a:spcBef>
                <a:spcPts val="500"/>
              </a:spcBef>
              <a:spcAft>
                <a:spcPts val="0"/>
              </a:spcAft>
              <a:buClr>
                <a:schemeClr val="dk1"/>
              </a:buClr>
              <a:buSzPts val="1323"/>
              <a:buFont typeface="Arial"/>
              <a:buNone/>
              <a:defRPr sz="1200" b="0" i="0" u="none" strike="noStrike" cap="none">
                <a:solidFill>
                  <a:schemeClr val="dk1"/>
                </a:solidFill>
                <a:latin typeface="Arial"/>
                <a:ea typeface="Arial"/>
                <a:cs typeface="Arial"/>
                <a:sym typeface="Arial"/>
              </a:defRPr>
            </a:lvl3pPr>
            <a:lvl4pPr marL="1659087" marR="0" lvl="3"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4pPr>
            <a:lvl5pPr marL="2073859" marR="0" lvl="4"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5pPr>
            <a:lvl6pPr marL="2488631" marR="0" lvl="5"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6pPr>
            <a:lvl7pPr marL="2903403" marR="0" lvl="6"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7pPr>
            <a:lvl8pPr marL="3318175" marR="0" lvl="7"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8pPr>
            <a:lvl9pPr marL="3732947" marR="0" lvl="8"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9pPr>
          </a:lstStyle>
          <a:p>
            <a:endParaRPr/>
          </a:p>
        </p:txBody>
      </p:sp>
      <p:sp>
        <p:nvSpPr>
          <p:cNvPr id="97" name="Google Shape;97;p10"/>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8" name="Google Shape;98;p10"/>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9" name="Google Shape;99;p10"/>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0" name="Google Shape;100;p10"/>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cxnSp>
        <p:nvCxnSpPr>
          <p:cNvPr id="101" name="Google Shape;101;p10"/>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pic>
        <p:nvPicPr>
          <p:cNvPr id="102" name="Google Shape;102;p10"/>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03" name="Google Shape;103;p10"/>
          <p:cNvSpPr txBox="1">
            <a:spLocks noGrp="1"/>
          </p:cNvSpPr>
          <p:nvPr>
            <p:ph type="body" idx="3"/>
          </p:nvPr>
        </p:nvSpPr>
        <p:spPr>
          <a:xfrm>
            <a:off x="5023173"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04" name="Google Shape;104;p10"/>
          <p:cNvCxnSpPr/>
          <p:nvPr/>
        </p:nvCxnSpPr>
        <p:spPr>
          <a:xfrm>
            <a:off x="593761" y="2559742"/>
            <a:ext cx="4178265" cy="0"/>
          </a:xfrm>
          <a:prstGeom prst="straightConnector1">
            <a:avLst/>
          </a:prstGeom>
          <a:noFill/>
          <a:ln w="9525"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292380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sło, cytat 1">
  <p:cSld name="Hasło, cytat 1">
    <p:spTree>
      <p:nvGrpSpPr>
        <p:cNvPr id="1" name="Shape 105"/>
        <p:cNvGrpSpPr/>
        <p:nvPr/>
      </p:nvGrpSpPr>
      <p:grpSpPr>
        <a:xfrm>
          <a:off x="0" y="0"/>
          <a:ext cx="0" cy="0"/>
          <a:chOff x="0" y="0"/>
          <a:chExt cx="0" cy="0"/>
        </a:xfrm>
      </p:grpSpPr>
      <p:sp>
        <p:nvSpPr>
          <p:cNvPr id="106" name="Google Shape;106;p1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7" name="Google Shape;107;p1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8" name="Google Shape;108;p1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9" name="Google Shape;109;p11"/>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10" name="Google Shape;110;p11"/>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11" name="Google Shape;111;p11"/>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12" name="Google Shape;112;p11"/>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13" name="Google Shape;113;p11"/>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14" name="Google Shape;114;p11"/>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382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Georgia"/>
              <a:buNone/>
              <a:defRPr sz="3200"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593761" y="1373675"/>
            <a:ext cx="11004479" cy="4351338"/>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102"/>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22385416"/>
      </p:ext>
    </p:extLst>
  </p:cSld>
  <p:clrMap bg1="lt1" tx1="dk1" bg2="dk2" tx2="lt2" accent1="accent1" accent2="accent2" accent3="accent3" accent4="accent4" accent5="accent5" accent6="accent6" hlink="hlink" folHlink="folHlink"/>
  <p:sldLayoutIdLst>
    <p:sldLayoutId id="2147483683" r:id="rId1"/>
    <p:sldLayoutId id="2147483663"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84" r:id="rId11"/>
    <p:sldLayoutId id="2147483673" r:id="rId12"/>
    <p:sldLayoutId id="2147483674" r:id="rId13"/>
    <p:sldLayoutId id="2147483675"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744">
          <p15:clr>
            <a:srgbClr val="F26B43"/>
          </p15:clr>
        </p15:guide>
        <p15:guide id="2" pos="3436">
          <p15:clr>
            <a:srgbClr val="F26B43"/>
          </p15:clr>
        </p15:guide>
        <p15:guide id="3" pos="3299">
          <p15:clr>
            <a:srgbClr val="F26B43"/>
          </p15:clr>
        </p15:guide>
        <p15:guide id="4" pos="328">
          <p15:clr>
            <a:srgbClr val="F26B43"/>
          </p15:clr>
        </p15:guide>
        <p15:guide id="5" pos="192">
          <p15:clr>
            <a:srgbClr val="F26B43"/>
          </p15:clr>
        </p15:guide>
        <p15:guide id="6" pos="6407">
          <p15:clr>
            <a:srgbClr val="F26B43"/>
          </p15:clr>
        </p15:guide>
        <p15:guide id="7" pos="6543">
          <p15:clr>
            <a:srgbClr val="F26B43"/>
          </p15:clr>
        </p15:guide>
        <p15:guide id="8" pos="1735">
          <p15:clr>
            <a:srgbClr val="F26B43"/>
          </p15:clr>
        </p15:guide>
        <p15:guide id="9" pos="1871">
          <p15:clr>
            <a:srgbClr val="F26B43"/>
          </p15:clr>
        </p15:guide>
        <p15:guide id="10" pos="4864">
          <p15:clr>
            <a:srgbClr val="F26B43"/>
          </p15:clr>
        </p15:guide>
        <p15:guide id="11" pos="50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11/9/24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4.png"/><Relationship Id="rId4" Type="http://schemas.openxmlformats.org/officeDocument/2006/relationships/image" Target="../media/image6.jpeg"/><Relationship Id="rId9"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5.png"/><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6.jpeg"/><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8.png"/><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8.png"/><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9.png"/><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3.png"/><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3.png"/><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8" Type="http://schemas.openxmlformats.org/officeDocument/2006/relationships/hyperlink" Target="https://kobietydokodu.pl/tag/spring/" TargetMode="External"/><Relationship Id="rId3" Type="http://schemas.openxmlformats.org/officeDocument/2006/relationships/image" Target="../media/image5.png"/><Relationship Id="rId7" Type="http://schemas.openxmlformats.org/officeDocument/2006/relationships/hyperlink" Target="http://www.baeldung.com/spring-tutorial"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hyperlink" Target="https://spring.io/guides" TargetMode="External"/><Relationship Id="rId11" Type="http://schemas.openxmlformats.org/officeDocument/2006/relationships/hyperlink" Target="https://docs.liquibase.com/home.html" TargetMode="External"/><Relationship Id="rId5" Type="http://schemas.openxmlformats.org/officeDocument/2006/relationships/image" Target="../media/image4.png"/><Relationship Id="rId10" Type="http://schemas.openxmlformats.org/officeDocument/2006/relationships/hyperlink" Target="https://docs.spring.io/spring/docs/current/spring-framework-reference/core.html" TargetMode="External"/><Relationship Id="rId4" Type="http://schemas.openxmlformats.org/officeDocument/2006/relationships/image" Target="../media/image3.png"/><Relationship Id="rId9" Type="http://schemas.openxmlformats.org/officeDocument/2006/relationships/hyperlink" Target="https://dzone.com/articles/aspect-oriented-programming-with-springboot"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4.png"/><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s://www.bealdung.com/" TargetMode="External"/><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spring.io/" TargetMode="External"/><Relationship Id="rId5" Type="http://schemas.openxmlformats.org/officeDocument/2006/relationships/image" Target="../media/image15.png"/><Relationship Id="rId10" Type="http://schemas.openxmlformats.org/officeDocument/2006/relationships/image" Target="../media/image4.png"/><Relationship Id="rId4" Type="http://schemas.openxmlformats.org/officeDocument/2006/relationships/image" Target="../media/image14.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https://docs.spring.io/spring-boot/docs/current/reference/html/application-properties.html#appendix.application-properties.cache" TargetMode="External"/><Relationship Id="rId13" Type="http://schemas.openxmlformats.org/officeDocument/2006/relationships/hyperlink" Target="https://docs.spring.io/spring-boot/docs/current/reference/html/application-properties.html#appendix.application-properties.data-migration" TargetMode="External"/><Relationship Id="rId18" Type="http://schemas.openxmlformats.org/officeDocument/2006/relationships/hyperlink" Target="https://docs.spring.io/spring-boot/docs/current/reference/html/application-properties.html#appendix.application-properties.security" TargetMode="External"/><Relationship Id="rId3" Type="http://schemas.openxmlformats.org/officeDocument/2006/relationships/image" Target="../media/image5.png"/><Relationship Id="rId21" Type="http://schemas.openxmlformats.org/officeDocument/2006/relationships/hyperlink" Target="https://docs.spring.io/spring-boot/docs/current/reference/html/application-properties.html#appendix.application-properties.devtools" TargetMode="External"/><Relationship Id="rId7" Type="http://schemas.openxmlformats.org/officeDocument/2006/relationships/hyperlink" Target="https://docs.spring.io/spring-boot/docs/current/reference/html/application-properties.html#appendix.application-properties.core" TargetMode="External"/><Relationship Id="rId12" Type="http://schemas.openxmlformats.org/officeDocument/2006/relationships/hyperlink" Target="https://docs.spring.io/spring-boot/docs/current/reference/html/application-properties.html#appendix.application-properties.transaction" TargetMode="External"/><Relationship Id="rId17" Type="http://schemas.openxmlformats.org/officeDocument/2006/relationships/hyperlink" Target="https://docs.spring.io/spring-boot/docs/current/reference/html/application-properties.html#appendix.application-properties.server" TargetMode="External"/><Relationship Id="rId2" Type="http://schemas.openxmlformats.org/officeDocument/2006/relationships/notesSlide" Target="../notesSlides/notesSlide23.xml"/><Relationship Id="rId16" Type="http://schemas.openxmlformats.org/officeDocument/2006/relationships/hyperlink" Target="https://docs.spring.io/spring-boot/docs/current/reference/html/application-properties.html#appendix.application-properties.templating" TargetMode="External"/><Relationship Id="rId20" Type="http://schemas.openxmlformats.org/officeDocument/2006/relationships/hyperlink" Target="https://docs.spring.io/spring-boot/docs/current/reference/html/application-properties.html#appendix.application-properties.actuator" TargetMode="Externa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hyperlink" Target="https://docs.spring.io/spring-boot/docs/current/reference/html/application-properties.html#appendix.application-properties.data" TargetMode="External"/><Relationship Id="rId24" Type="http://schemas.openxmlformats.org/officeDocument/2006/relationships/hyperlink" Target="https://docs.spring.io/spring-boot/docs/current/reference/html/application-properties.html#appendix.application-properties.testing" TargetMode="External"/><Relationship Id="rId5" Type="http://schemas.openxmlformats.org/officeDocument/2006/relationships/image" Target="../media/image4.png"/><Relationship Id="rId15" Type="http://schemas.openxmlformats.org/officeDocument/2006/relationships/hyperlink" Target="https://docs.spring.io/spring-boot/docs/current/reference/html/application-properties.html#appendix.application-properties.web" TargetMode="External"/><Relationship Id="rId23" Type="http://schemas.openxmlformats.org/officeDocument/2006/relationships/hyperlink" Target="https://docs.spring.io/spring-boot/docs/current/reference/html/application-properties.html#appendix.application-properties.testcontainers" TargetMode="External"/><Relationship Id="rId10" Type="http://schemas.openxmlformats.org/officeDocument/2006/relationships/hyperlink" Target="https://docs.spring.io/spring-boot/docs/current/reference/html/application-properties.html#appendix.application-properties.json" TargetMode="External"/><Relationship Id="rId19" Type="http://schemas.openxmlformats.org/officeDocument/2006/relationships/hyperlink" Target="https://docs.spring.io/spring-boot/docs/current/reference/html/application-properties.html#appendix.application-properties.rsocket" TargetMode="External"/><Relationship Id="rId4" Type="http://schemas.openxmlformats.org/officeDocument/2006/relationships/image" Target="../media/image3.png"/><Relationship Id="rId9" Type="http://schemas.openxmlformats.org/officeDocument/2006/relationships/hyperlink" Target="https://docs.spring.io/spring-boot/docs/current/reference/html/application-properties.html#appendix.application-properties.mail" TargetMode="External"/><Relationship Id="rId14" Type="http://schemas.openxmlformats.org/officeDocument/2006/relationships/hyperlink" Target="https://docs.spring.io/spring-boot/docs/current/reference/html/application-properties.html#appendix.application-properties.integration" TargetMode="External"/><Relationship Id="rId22" Type="http://schemas.openxmlformats.org/officeDocument/2006/relationships/hyperlink" Target="https://docs.spring.io/spring-boot/docs/current/reference/html/application-properties.html#appendix.application-properties.docker-compos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mailto:wojciech.koszela@wroclaw.merito.p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5.png"/><Relationship Id="rId7" Type="http://schemas.openxmlformats.org/officeDocument/2006/relationships/diagramData" Target="../diagrams/data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3.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developer.mozilla.org/en-US/docs/Glossary/Request_head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ithub.com/wkoszela/CapWSB-FitnessTrack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hyperlink" Target="https://www.mscharhag.com/api-design/http-idempotent-safe" TargetMode="External"/><Relationship Id="rId3" Type="http://schemas.openxmlformats.org/officeDocument/2006/relationships/image" Target="../media/image5.png"/><Relationship Id="rId7" Type="http://schemas.openxmlformats.org/officeDocument/2006/relationships/hyperlink" Target="https://www.restapitutorial.com/lessons/httpmethods.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4.png"/><Relationship Id="rId10" Type="http://schemas.openxmlformats.org/officeDocument/2006/relationships/hyperlink" Target="https://www.iana.org/assignments/http-methods/http-methods.xhtml" TargetMode="External"/><Relationship Id="rId4" Type="http://schemas.openxmlformats.org/officeDocument/2006/relationships/image" Target="../media/image3.png"/><Relationship Id="rId9" Type="http://schemas.openxmlformats.org/officeDocument/2006/relationships/hyperlink" Target="https://tools.ietf.org/html/rfc723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baeldung.com/spring-aop"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s://www.baeldung.com/spring-aspect-oriented-programming-logging"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hyperlink" Target="https://www.baeldung.com/spring-emai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ctrTitle"/>
          </p:nvPr>
        </p:nvSpPr>
        <p:spPr>
          <a:xfrm>
            <a:off x="603092" y="4092961"/>
            <a:ext cx="11030108" cy="598781"/>
          </a:xfrm>
          <a:prstGeom prst="rect">
            <a:avLst/>
          </a:prstGeom>
          <a:noFill/>
          <a:ln>
            <a:noFill/>
          </a:ln>
        </p:spPr>
        <p:txBody>
          <a:bodyPr spcFirstLastPara="1" wrap="square" lIns="0" tIns="0" rIns="0" bIns="0" anchor="t" anchorCtr="0">
            <a:noAutofit/>
          </a:bodyPr>
          <a:lstStyle/>
          <a:p>
            <a:r>
              <a:rPr lang="pl-PL" sz="3600" dirty="0">
                <a:solidFill>
                  <a:srgbClr val="3A5066"/>
                </a:solidFill>
                <a:latin typeface="Helvetica" pitchFamily="2" charset="0"/>
              </a:rPr>
              <a:t>Wprowadzenie do Technologii </a:t>
            </a:r>
            <a:r>
              <a:rPr lang="pl-PL" sz="3600" dirty="0" err="1">
                <a:solidFill>
                  <a:srgbClr val="3A5066"/>
                </a:solidFill>
                <a:latin typeface="Helvetica" pitchFamily="2" charset="0"/>
              </a:rPr>
              <a:t>Backendowych</a:t>
            </a:r>
            <a:br>
              <a:rPr lang="pl-PL" sz="3600" dirty="0">
                <a:solidFill>
                  <a:srgbClr val="3A5066"/>
                </a:solidFill>
                <a:latin typeface="Helvetica" pitchFamily="2" charset="0"/>
              </a:rPr>
            </a:br>
            <a:br>
              <a:rPr lang="pl-PL" sz="3600" dirty="0">
                <a:solidFill>
                  <a:srgbClr val="3A5066"/>
                </a:solidFill>
                <a:latin typeface="Helvetica" pitchFamily="2" charset="0"/>
              </a:rPr>
            </a:br>
            <a:r>
              <a:rPr lang="pl-PL" sz="2400" dirty="0">
                <a:solidFill>
                  <a:srgbClr val="3A5066"/>
                </a:solidFill>
                <a:latin typeface="Helvetica" pitchFamily="2" charset="0"/>
              </a:rPr>
              <a:t>Wojciech Koszela, semestr zimowy 2024/2025</a:t>
            </a:r>
            <a:endParaRPr sz="2400" b="0" dirty="0">
              <a:solidFill>
                <a:srgbClr val="3A5066"/>
              </a:solidFill>
              <a:latin typeface="Helvetica" pitchFamily="2" charset="0"/>
            </a:endParaRPr>
          </a:p>
        </p:txBody>
      </p:sp>
      <p:sp>
        <p:nvSpPr>
          <p:cNvPr id="190" name="Google Shape;190;p19"/>
          <p:cNvSpPr/>
          <p:nvPr/>
        </p:nvSpPr>
        <p:spPr>
          <a:xfrm>
            <a:off x="484632" y="638475"/>
            <a:ext cx="375154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6" name="Google Shape;204;p21">
            <a:extLst>
              <a:ext uri="{FF2B5EF4-FFF2-40B4-BE49-F238E27FC236}">
                <a16:creationId xmlns:a16="http://schemas.microsoft.com/office/drawing/2014/main" id="{CC70EF0D-44AD-4A7C-8860-A0E1B9EC83E8}"/>
              </a:ext>
            </a:extLst>
          </p:cNvPr>
          <p:cNvSpPr/>
          <p:nvPr/>
        </p:nvSpPr>
        <p:spPr>
          <a:xfrm>
            <a:off x="520797" y="6265565"/>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1027" name="Obraz 3" descr="Uniwersytet WSB Merito Wrocław">
            <a:extLst>
              <a:ext uri="{FF2B5EF4-FFF2-40B4-BE49-F238E27FC236}">
                <a16:creationId xmlns:a16="http://schemas.microsoft.com/office/drawing/2014/main" id="{6E0BE427-3698-238F-6D8B-4A95DEBBA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26" y="1294067"/>
            <a:ext cx="6864536" cy="14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Capgemini Logo Logo and symbol, meaning, history, PNG">
            <a:extLst>
              <a:ext uri="{FF2B5EF4-FFF2-40B4-BE49-F238E27FC236}">
                <a16:creationId xmlns:a16="http://schemas.microsoft.com/office/drawing/2014/main" id="{42FFDBC6-CBC8-CB39-FE04-2F11C1373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101" y="959044"/>
            <a:ext cx="4038551" cy="25402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3C8274E-4283-C2C9-EA8B-5D8926A10D8E}"/>
              </a:ext>
            </a:extLst>
          </p:cNvPr>
          <p:cNvCxnSpPr>
            <a:cxnSpLocks/>
          </p:cNvCxnSpPr>
          <p:nvPr/>
        </p:nvCxnSpPr>
        <p:spPr>
          <a:xfrm>
            <a:off x="6477000" y="943275"/>
            <a:ext cx="0" cy="2257125"/>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Java przykłady </a:t>
            </a:r>
            <a:r>
              <a:rPr lang="pl-PL" sz="2900" err="1">
                <a:solidFill>
                  <a:srgbClr val="002C58"/>
                </a:solidFill>
                <a:latin typeface="Helvetica" pitchFamily="2" charset="0"/>
                <a:ea typeface="+mn-ea"/>
                <a:cs typeface="+mn-cs"/>
              </a:rPr>
              <a:t>frameworków</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Top Java Web Development Frameworks to Count in 2017 :- #java #web  #development #company | Web development, Spring hibernate, Development">
            <a:extLst>
              <a:ext uri="{FF2B5EF4-FFF2-40B4-BE49-F238E27FC236}">
                <a16:creationId xmlns:a16="http://schemas.microsoft.com/office/drawing/2014/main" id="{37813E6C-3CCD-88EA-F528-9BDC7AA3C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922198"/>
            <a:ext cx="373380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java-web-framework - Web Development &amp;amp; Technology Resources">
            <a:extLst>
              <a:ext uri="{FF2B5EF4-FFF2-40B4-BE49-F238E27FC236}">
                <a16:creationId xmlns:a16="http://schemas.microsoft.com/office/drawing/2014/main" id="{677271E7-5F1E-0A06-31D3-9A7AF3056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5007" y="3195687"/>
            <a:ext cx="3930087" cy="27335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op 10 Popular Java Frameworks to use - Tricky Enough">
            <a:extLst>
              <a:ext uri="{FF2B5EF4-FFF2-40B4-BE49-F238E27FC236}">
                <a16:creationId xmlns:a16="http://schemas.microsoft.com/office/drawing/2014/main" id="{DF2CEB30-21E5-6CC3-2075-99A7BFF69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218" y="578332"/>
            <a:ext cx="3879467" cy="26103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911C6E-FB1E-04AA-5405-87FB1F101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968" y="1011256"/>
            <a:ext cx="4697121" cy="1601573"/>
          </a:xfrm>
          <a:prstGeom prst="rect">
            <a:avLst/>
          </a:prstGeom>
        </p:spPr>
      </p:pic>
      <p:pic>
        <p:nvPicPr>
          <p:cNvPr id="11" name="Picture 6">
            <a:extLst>
              <a:ext uri="{FF2B5EF4-FFF2-40B4-BE49-F238E27FC236}">
                <a16:creationId xmlns:a16="http://schemas.microsoft.com/office/drawing/2014/main" id="{CDD221D1-A87F-75C7-3E24-A66BCF6A9E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92" y="2922199"/>
            <a:ext cx="3001537" cy="263497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5C6AE424-2F3B-B37A-5FAD-B105701F5828}"/>
              </a:ext>
            </a:extLst>
          </p:cNvPr>
          <p:cNvCxnSpPr>
            <a:cxnSpLocks/>
          </p:cNvCxnSpPr>
          <p:nvPr/>
        </p:nvCxnSpPr>
        <p:spPr>
          <a:xfrm>
            <a:off x="1447800" y="6298893"/>
            <a:ext cx="0" cy="450209"/>
          </a:xfrm>
          <a:prstGeom prst="line">
            <a:avLst/>
          </a:prstGeom>
          <a:ln>
            <a:solidFill>
              <a:srgbClr val="262A2D"/>
            </a:solidFill>
          </a:ln>
        </p:spPr>
        <p:style>
          <a:lnRef idx="1">
            <a:schemeClr val="accent1"/>
          </a:lnRef>
          <a:fillRef idx="0">
            <a:schemeClr val="accent1"/>
          </a:fillRef>
          <a:effectRef idx="0">
            <a:schemeClr val="accent1"/>
          </a:effectRef>
          <a:fontRef idx="minor">
            <a:schemeClr val="tx1"/>
          </a:fontRef>
        </p:style>
      </p:cxnSp>
      <p:pic>
        <p:nvPicPr>
          <p:cNvPr id="17" name="Obraz 3" descr="Uniwersytet WSB Merito Wrocław">
            <a:extLst>
              <a:ext uri="{FF2B5EF4-FFF2-40B4-BE49-F238E27FC236}">
                <a16:creationId xmlns:a16="http://schemas.microsoft.com/office/drawing/2014/main" id="{B0657055-9C86-3299-B44B-4C885CE86B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BF737B58-2751-E553-1B95-28E1C4FB20C0}"/>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9" name="Picture 2" descr="Capgemini Logo Logo and symbol, meaning, history, PNG">
            <a:extLst>
              <a:ext uri="{FF2B5EF4-FFF2-40B4-BE49-F238E27FC236}">
                <a16:creationId xmlns:a16="http://schemas.microsoft.com/office/drawing/2014/main" id="{D2A1DBE3-B1A4-21F8-680C-B7D94BD9A8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21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Większa pula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341301" cy="646331"/>
          </a:xfrm>
          <a:prstGeom prst="rect">
            <a:avLst/>
          </a:prstGeom>
          <a:noFill/>
        </p:spPr>
        <p:txBody>
          <a:bodyPr wrap="square">
            <a:spAutoFit/>
          </a:bodyPr>
          <a:lstStyle/>
          <a:p>
            <a:r>
              <a:rPr lang="pl-PL" dirty="0">
                <a:solidFill>
                  <a:srgbClr val="002B58"/>
                </a:solidFill>
                <a:latin typeface="Helvetica" pitchFamily="2" charset="0"/>
              </a:rPr>
              <a:t>1. </a:t>
            </a: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a:p>
            <a:endParaRPr lang="pl-PL" dirty="0">
              <a:solidFill>
                <a:srgbClr val="002B58"/>
              </a:solidFill>
              <a:latin typeface="Helvetica" pitchFamily="2" charset="0"/>
            </a:endParaRPr>
          </a:p>
        </p:txBody>
      </p:sp>
      <p:sp>
        <p:nvSpPr>
          <p:cNvPr id="6" name="Rectangle 1">
            <a:extLst>
              <a:ext uri="{FF2B5EF4-FFF2-40B4-BE49-F238E27FC236}">
                <a16:creationId xmlns:a16="http://schemas.microsoft.com/office/drawing/2014/main" id="{311CC73C-AB3E-0B19-3FC1-2E489DE68061}"/>
              </a:ext>
            </a:extLst>
          </p:cNvPr>
          <p:cNvSpPr>
            <a:spLocks noChangeArrowheads="1"/>
          </p:cNvSpPr>
          <p:nvPr/>
        </p:nvSpPr>
        <p:spPr bwMode="auto">
          <a:xfrm>
            <a:off x="3276600" y="1485710"/>
            <a:ext cx="6019800" cy="452431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@Configuration</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@EnableScheduling</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class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SchedulerConfig</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implements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SchedulingConfigurer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0033B3"/>
                </a:solidFill>
                <a:effectLst/>
                <a:latin typeface="JetBrains Mono"/>
              </a:rPr>
              <a:t>private final </a:t>
            </a:r>
            <a:r>
              <a:rPr kumimoji="0" lang="de-DE" altLang="de-DE" sz="1600" b="0" i="0" u="none" strike="noStrike" cap="none" normalizeH="0" baseline="0" dirty="0" err="1">
                <a:ln>
                  <a:noFill/>
                </a:ln>
                <a:solidFill>
                  <a:srgbClr val="0033B3"/>
                </a:solidFill>
                <a:effectLst/>
                <a:latin typeface="JetBrains Mono"/>
              </a:rPr>
              <a:t>int</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871094"/>
                </a:solidFill>
                <a:effectLst/>
                <a:latin typeface="JetBrains Mono"/>
              </a:rPr>
              <a:t>POOL_SIZE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1750EB"/>
                </a:solidFill>
                <a:effectLst/>
                <a:latin typeface="JetBrains Mono"/>
              </a:rPr>
              <a:t>10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9E880D"/>
                </a:solidFill>
                <a:effectLst/>
                <a:latin typeface="JetBrains Mono"/>
              </a:rPr>
              <a:t>@Override</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configureTasks</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ScheduledTaskRegistrar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.setPoolSize</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871094"/>
                </a:solidFill>
                <a:effectLst/>
                <a:latin typeface="JetBrains Mono"/>
              </a:rPr>
              <a:t>POOL_SIZE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.setThreadNamePrefix</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my-scheduler</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.initialize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err="1">
                <a:ln>
                  <a:noFill/>
                </a:ln>
                <a:solidFill>
                  <a:srgbClr val="080808"/>
                </a:solidFill>
                <a:effectLst/>
                <a:latin typeface="JetBrains Mono"/>
              </a:rPr>
              <a:t>.setTaskScheduler</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1065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Dwa niezależne </a:t>
            </a:r>
            <a:r>
              <a:rPr lang="pl-PL" sz="2900" i="1" dirty="0" err="1">
                <a:solidFill>
                  <a:srgbClr val="002C58"/>
                </a:solidFill>
                <a:latin typeface="Helvetica" pitchFamily="2" charset="0"/>
                <a:ea typeface="+mn-ea"/>
                <a:cs typeface="+mn-cs"/>
              </a:rPr>
              <a:t>SchedulerPool</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915AA3D9-E152-3418-C643-EB465006E59B}"/>
              </a:ext>
            </a:extLst>
          </p:cNvPr>
          <p:cNvSpPr>
            <a:spLocks noChangeArrowheads="1"/>
          </p:cNvSpPr>
          <p:nvPr/>
        </p:nvSpPr>
        <p:spPr bwMode="auto">
          <a:xfrm>
            <a:off x="155188" y="598346"/>
            <a:ext cx="4871224" cy="5478423"/>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@Configuration</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TwoSchedulersPoolConfiguration</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mainSchedulerPool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@Primary</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Secondary</a:t>
            </a:r>
            <a:r>
              <a:rPr kumimoji="0" lang="de-DE" altLang="de-DE" sz="1400" b="0" i="0" u="none" strike="noStrike" cap="none" normalizeH="0" baseline="0" dirty="0">
                <a:ln>
                  <a:noFill/>
                </a:ln>
                <a:solidFill>
                  <a:srgbClr val="067D17"/>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B880D2A3-285D-5382-6ECF-9FFE4C9D171C}"/>
              </a:ext>
            </a:extLst>
          </p:cNvPr>
          <p:cNvSpPr>
            <a:spLocks noChangeArrowheads="1"/>
          </p:cNvSpPr>
          <p:nvPr/>
        </p:nvSpPr>
        <p:spPr bwMode="auto">
          <a:xfrm>
            <a:off x="5401857" y="2057400"/>
            <a:ext cx="6171040" cy="24622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@Component</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@Slf4j</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MySpringScheduler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MySpringScheduler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mainScheduler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additionalScheduler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8395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10.5.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a:t>
            </a:r>
            <a:r>
              <a:rPr lang="pl-PL" sz="1600" dirty="0" err="1">
                <a:latin typeface="Helvetica" panose="020B0604020202020204" pitchFamily="34" charset="0"/>
                <a:cs typeface="Helvetica" panose="020B0604020202020204" pitchFamily="34" charset="0"/>
              </a:rPr>
              <a:t>SpringScheduling</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Wywołaj 3 metody (każda z nich z inną opcją):</a:t>
            </a: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FixedRate</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InitialDelay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a:latin typeface="Helvetica" panose="020B0604020202020204" pitchFamily="34" charset="0"/>
                <a:cs typeface="Helvetica" panose="020B0604020202020204" pitchFamily="34" charset="0"/>
              </a:rPr>
              <a:t>CRON (zadanie powinno uruchamiać się o dowolnie wybranej porze np. co minutę)</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Rozszerz </a:t>
            </a:r>
            <a:r>
              <a:rPr lang="pl-PL" sz="1600" dirty="0" err="1">
                <a:latin typeface="Helvetica" panose="020B0604020202020204" pitchFamily="34" charset="0"/>
                <a:cs typeface="Helvetica" panose="020B0604020202020204" pitchFamily="34" charset="0"/>
              </a:rPr>
              <a:t>SchedulerPool</a:t>
            </a:r>
            <a:r>
              <a:rPr lang="pl-PL" sz="1600" dirty="0">
                <a:latin typeface="Helvetica" panose="020B0604020202020204" pitchFamily="34" charset="0"/>
                <a:cs typeface="Helvetica" panose="020B0604020202020204" pitchFamily="34" charset="0"/>
              </a:rPr>
              <a:t> o dodatkową pulę </a:t>
            </a:r>
            <a:r>
              <a:rPr lang="pl-PL" sz="1600" dirty="0" err="1">
                <a:latin typeface="Helvetica" panose="020B0604020202020204" pitchFamily="34" charset="0"/>
                <a:cs typeface="Helvetica" panose="020B0604020202020204" pitchFamily="34" charset="0"/>
              </a:rPr>
              <a:t>Schedulerów</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Stwórz niezależne dwa </a:t>
            </a:r>
            <a:r>
              <a:rPr lang="pl-PL" sz="1600" dirty="0" err="1">
                <a:latin typeface="Helvetica" panose="020B0604020202020204" pitchFamily="34" charset="0"/>
                <a:cs typeface="Helvetica" panose="020B0604020202020204" pitchFamily="34" charset="0"/>
              </a:rPr>
              <a:t>SchedulerPoole</a:t>
            </a:r>
            <a:r>
              <a:rPr lang="pl-PL" sz="1600" dirty="0">
                <a:latin typeface="Helvetica" panose="020B0604020202020204" pitchFamily="34" charset="0"/>
                <a:cs typeface="Helvetica" panose="020B0604020202020204" pitchFamily="34" charset="0"/>
              </a:rPr>
              <a:t> i powtórz zadanie z punktu 3.</a:t>
            </a:r>
          </a:p>
          <a:p>
            <a:endParaRPr lang="pl-PL"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532613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11. Spring </a:t>
            </a:r>
            <a:r>
              <a:rPr lang="pl-PL" sz="2800" b="1" dirty="0" err="1">
                <a:latin typeface="Helvetica" panose="020B0604020202020204" pitchFamily="34" charset="0"/>
                <a:cs typeface="Helvetica" panose="020B0604020202020204" pitchFamily="34" charset="0"/>
              </a:rPr>
              <a:t>Async</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993187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Spring</a:t>
            </a:r>
            <a:r>
              <a:rPr lang="pl-PL" sz="2000" dirty="0">
                <a:solidFill>
                  <a:srgbClr val="002B58"/>
                </a:solidFill>
                <a:latin typeface="Helvetica" panose="020B0604020202020204" pitchFamily="34" charset="0"/>
                <a:cs typeface="Helvetica" panose="020B0604020202020204" pitchFamily="34" charset="0"/>
              </a:rPr>
              <a:t> zapewnia wsparcie dla wykonywania zadań asynchronicznych</a:t>
            </a:r>
          </a:p>
          <a:p>
            <a:endParaRPr lang="pl-PL" sz="2000" dirty="0">
              <a:solidFill>
                <a:srgbClr val="002B58"/>
              </a:solidFill>
              <a:latin typeface="Helvetica" panose="020B0604020202020204" pitchFamily="34" charset="0"/>
              <a:cs typeface="Helvetica" panose="020B0604020202020204" pitchFamily="34" charset="0"/>
            </a:endParaRPr>
          </a:p>
          <a:p>
            <a:r>
              <a:rPr lang="pl-PL" sz="2000" b="1" dirty="0">
                <a:solidFill>
                  <a:srgbClr val="002B58"/>
                </a:solidFill>
                <a:latin typeface="Helvetica" panose="020B0604020202020204" pitchFamily="34" charset="0"/>
                <a:cs typeface="Helvetica" panose="020B0604020202020204" pitchFamily="34" charset="0"/>
              </a:rPr>
              <a:t>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 </a:t>
            </a:r>
            <a:r>
              <a:rPr lang="pl-PL" sz="2000" dirty="0">
                <a:solidFill>
                  <a:srgbClr val="002B58"/>
                </a:solidFill>
                <a:latin typeface="Helvetica" panose="020B0604020202020204" pitchFamily="34" charset="0"/>
                <a:cs typeface="Helvetica" panose="020B0604020202020204" pitchFamily="34" charset="0"/>
              </a:rPr>
              <a:t>to mechanizm w ramach </a:t>
            </a:r>
            <a:r>
              <a:rPr lang="pl-PL" sz="2000" dirty="0" err="1">
                <a:solidFill>
                  <a:srgbClr val="002B58"/>
                </a:solidFill>
                <a:latin typeface="Helvetica" panose="020B0604020202020204" pitchFamily="34" charset="0"/>
                <a:cs typeface="Helvetica" panose="020B0604020202020204" pitchFamily="34" charset="0"/>
              </a:rPr>
              <a:t>frameworka</a:t>
            </a:r>
            <a:r>
              <a:rPr lang="pl-PL" sz="2000" dirty="0">
                <a:solidFill>
                  <a:srgbClr val="002B58"/>
                </a:solidFill>
                <a:latin typeface="Helvetica" panose="020B0604020202020204" pitchFamily="34" charset="0"/>
                <a:cs typeface="Helvetica" panose="020B0604020202020204" pitchFamily="34" charset="0"/>
              </a:rPr>
              <a:t> Spring, który umożliwia wykonywanie operacji asynchronicznych, czyli takich, które mogą być wykonywane w tle bez blokowania głównego wątku aplikacji. </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Jest to przydatne w przypadku operacji, które mogą trwać dłużej, takich jak pobieranie danych z zewnętrznego serwera, przetwarzanie dużych ilości danych, czy operacje wejścia/wyjścia.</a:t>
            </a:r>
          </a:p>
          <a:p>
            <a:endParaRPr lang="pl-PL" sz="2000"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01982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4401205"/>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Kluczowe cechy 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a:t>
            </a:r>
          </a:p>
          <a:p>
            <a:endParaRPr lang="pl-PL" sz="2000" b="1"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a:pPr>
            <a:r>
              <a:rPr lang="pl-PL" sz="2000" b="1" dirty="0">
                <a:solidFill>
                  <a:srgbClr val="002B58"/>
                </a:solidFill>
                <a:latin typeface="Helvetica" panose="020B0604020202020204" pitchFamily="34" charset="0"/>
                <a:cs typeface="Helvetica" panose="020B0604020202020204" pitchFamily="34" charset="0"/>
              </a:rPr>
              <a:t>Adnotacja @Async:</a:t>
            </a:r>
          </a:p>
          <a:p>
            <a:r>
              <a:rPr lang="pl-PL" sz="2000" dirty="0">
                <a:solidFill>
                  <a:srgbClr val="002B58"/>
                </a:solidFill>
                <a:latin typeface="Helvetica" panose="020B0604020202020204" pitchFamily="34" charset="0"/>
                <a:cs typeface="Helvetica" panose="020B0604020202020204" pitchFamily="34" charset="0"/>
              </a:rPr>
              <a:t>Adnotacja @Async służy do oznaczenia metod, które mają być wykonywane asynchronicznie. Można ją umieścić nad metodą w serwisie lub komponencie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2"/>
            </a:pPr>
            <a:r>
              <a:rPr lang="pl-PL" sz="2000" b="1" dirty="0">
                <a:solidFill>
                  <a:srgbClr val="002B58"/>
                </a:solidFill>
                <a:latin typeface="Helvetica" panose="020B0604020202020204" pitchFamily="34" charset="0"/>
                <a:cs typeface="Helvetica" panose="020B0604020202020204" pitchFamily="34" charset="0"/>
              </a:rPr>
              <a:t>Zarządzanie wątkami:</a:t>
            </a:r>
          </a:p>
          <a:p>
            <a:r>
              <a:rPr lang="pl-PL" sz="2000" dirty="0">
                <a:solidFill>
                  <a:srgbClr val="002B58"/>
                </a:solidFill>
                <a:latin typeface="Helvetica" panose="020B0604020202020204" pitchFamily="34" charset="0"/>
                <a:cs typeface="Helvetica" panose="020B0604020202020204" pitchFamily="34" charset="0"/>
              </a:rPr>
              <a:t>Spring domyślnie używa wbudowanego menedżera wątków, ale można skonfigurować 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do zarządzania wątkami.</a:t>
            </a:r>
          </a:p>
          <a:p>
            <a:r>
              <a:rPr lang="pl-PL" sz="2000" dirty="0">
                <a:solidFill>
                  <a:srgbClr val="002B58"/>
                </a:solidFill>
                <a:latin typeface="Helvetica" panose="020B0604020202020204" pitchFamily="34" charset="0"/>
                <a:cs typeface="Helvetica" panose="020B0604020202020204" pitchFamily="34" charset="0"/>
              </a:rPr>
              <a:t>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można zdefiniować jako bean w konfiguracji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3"/>
            </a:pPr>
            <a:r>
              <a:rPr lang="pl-PL" sz="2000" b="1" dirty="0">
                <a:solidFill>
                  <a:srgbClr val="002B58"/>
                </a:solidFill>
                <a:latin typeface="Helvetica" panose="020B0604020202020204" pitchFamily="34" charset="0"/>
                <a:cs typeface="Helvetica" panose="020B0604020202020204" pitchFamily="34" charset="0"/>
              </a:rPr>
              <a:t>Obsługa wyjątków:</a:t>
            </a:r>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Metody oznaczone adnotacją @Async mogą zwracać </a:t>
            </a:r>
            <a:r>
              <a:rPr lang="pl-PL" sz="2000" dirty="0" err="1">
                <a:solidFill>
                  <a:srgbClr val="002B58"/>
                </a:solidFill>
                <a:latin typeface="Helvetica" panose="020B0604020202020204" pitchFamily="34" charset="0"/>
                <a:cs typeface="Helvetica" panose="020B0604020202020204" pitchFamily="34" charset="0"/>
              </a:rPr>
              <a:t>CompletableFuture</a:t>
            </a:r>
            <a:r>
              <a:rPr lang="pl-PL" sz="2000" dirty="0">
                <a:solidFill>
                  <a:srgbClr val="002B58"/>
                </a:solidFill>
                <a:latin typeface="Helvetica" panose="020B0604020202020204" pitchFamily="34" charset="0"/>
                <a:cs typeface="Helvetica" panose="020B0604020202020204" pitchFamily="34" charset="0"/>
              </a:rPr>
              <a:t>, co pozwala na łatwe zarządzanie wynikami i obsługę wyjątków.</a:t>
            </a:r>
          </a:p>
        </p:txBody>
      </p:sp>
    </p:spTree>
    <p:extLst>
      <p:ext uri="{BB962C8B-B14F-4D97-AF65-F5344CB8AC3E}">
        <p14:creationId xmlns:p14="http://schemas.microsoft.com/office/powerpoint/2010/main" val="1774236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11.2.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Zastosowanie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Zastosowania</a:t>
            </a:r>
            <a:r>
              <a:rPr lang="pl-PL" sz="2000" dirty="0">
                <a:solidFill>
                  <a:srgbClr val="002B58"/>
                </a:solidFill>
                <a:latin typeface="Helvetica" panose="020B0604020202020204" pitchFamily="34" charset="0"/>
                <a:cs typeface="Helvetica" panose="020B0604020202020204" pitchFamily="34" charset="0"/>
              </a:rPr>
              <a:t>:</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Poprawa wydajności: Asynchroniczność pozwala na lepsze wykorzystanie zasobów, wykonując zadania w tle bez blokowania głównego wątku aplikacji.</a:t>
            </a:r>
          </a:p>
          <a:p>
            <a:pPr marL="342900" indent="-342900">
              <a:buFont typeface="Arial" panose="020B0604020202020204" pitchFamily="34" charset="0"/>
              <a:buChar char="•"/>
            </a:pP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Poprawia </a:t>
            </a: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aplikacji webowych, umożliwiając przetwarzanie długotrwałych operacji poza głównym wątkiem.</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Równoległość: Umożliwia wykonywanie wielu zadań jednocześnie, co może skrócić czas ich wykonania.</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Async</a:t>
            </a:r>
            <a:r>
              <a:rPr lang="pl-PL" sz="2000" dirty="0">
                <a:solidFill>
                  <a:srgbClr val="002B58"/>
                </a:solidFill>
                <a:latin typeface="Helvetica" panose="020B0604020202020204" pitchFamily="34" charset="0"/>
                <a:cs typeface="Helvetica" panose="020B0604020202020204" pitchFamily="34" charset="0"/>
              </a:rPr>
              <a:t> jest potężnym narzędziem do zarządzania operacjami asynchronicznymi, ułatwiającym tworzenie bardziej efektywnych i responsywnych aplikacji.</a:t>
            </a:r>
          </a:p>
        </p:txBody>
      </p:sp>
    </p:spTree>
    <p:extLst>
      <p:ext uri="{BB962C8B-B14F-4D97-AF65-F5344CB8AC3E}">
        <p14:creationId xmlns:p14="http://schemas.microsoft.com/office/powerpoint/2010/main" val="2521826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69332"/>
          </a:xfrm>
          <a:prstGeom prst="rect">
            <a:avLst/>
          </a:prstGeom>
          <a:noFill/>
        </p:spPr>
        <p:txBody>
          <a:bodyPr wrap="square">
            <a:spAutoFit/>
          </a:bodyPr>
          <a:lstStyle/>
          <a:p>
            <a:r>
              <a:rPr lang="pl-PL" dirty="0">
                <a:solidFill>
                  <a:srgbClr val="002B58"/>
                </a:solidFill>
                <a:latin typeface="Helvetica" pitchFamily="2" charset="0"/>
              </a:rPr>
              <a:t>1. Należy dodać adnotację @EnableAsync do klasy konfiguracyjnej</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773037" y="2163439"/>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pl-PL" altLang="de-DE" b="0" i="0" u="none" strike="noStrike" cap="none" normalizeH="0" baseline="0" dirty="0" err="1">
                <a:ln>
                  <a:noFill/>
                </a:ln>
                <a:solidFill>
                  <a:srgbClr val="9E880D"/>
                </a:solidFill>
                <a:effectLst/>
                <a:latin typeface="JetBrains Mono"/>
              </a:rPr>
              <a:t>EnableAsync</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01995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2. Należy przygotować Bean, który dostarczy </a:t>
            </a:r>
            <a:r>
              <a:rPr lang="pl-PL" dirty="0" err="1">
                <a:solidFill>
                  <a:srgbClr val="002B58"/>
                </a:solidFill>
                <a:latin typeface="Helvetica" pitchFamily="2" charset="0"/>
              </a:rPr>
              <a:t>Thread-Pool</a:t>
            </a:r>
            <a:r>
              <a:rPr lang="pl-PL" dirty="0">
                <a:solidFill>
                  <a:srgbClr val="002B58"/>
                </a:solidFill>
                <a:latin typeface="Helvetica" pitchFamily="2" charset="0"/>
              </a:rPr>
              <a:t> odpowiedzialny za </a:t>
            </a:r>
            <a:r>
              <a:rPr lang="pl-PL" dirty="0" err="1">
                <a:solidFill>
                  <a:srgbClr val="002B58"/>
                </a:solidFill>
                <a:latin typeface="Helvetica" pitchFamily="2" charset="0"/>
              </a:rPr>
              <a:t>wykonanywanie</a:t>
            </a:r>
            <a:r>
              <a:rPr lang="pl-PL" dirty="0">
                <a:solidFill>
                  <a:srgbClr val="002B58"/>
                </a:solidFill>
                <a:latin typeface="Helvetica" pitchFamily="2" charset="0"/>
              </a:rPr>
              <a:t> zadań asynchronicznie</a:t>
            </a:r>
          </a:p>
        </p:txBody>
      </p:sp>
      <p:sp>
        <p:nvSpPr>
          <p:cNvPr id="9" name="Rectangle 2">
            <a:extLst>
              <a:ext uri="{FF2B5EF4-FFF2-40B4-BE49-F238E27FC236}">
                <a16:creationId xmlns:a16="http://schemas.microsoft.com/office/drawing/2014/main" id="{714F1F55-4417-395E-E45D-253B9CB69E66}"/>
              </a:ext>
            </a:extLst>
          </p:cNvPr>
          <p:cNvSpPr>
            <a:spLocks noChangeArrowheads="1"/>
          </p:cNvSpPr>
          <p:nvPr/>
        </p:nvSpPr>
        <p:spPr bwMode="auto">
          <a:xfrm>
            <a:off x="4191000" y="1560731"/>
            <a:ext cx="3581400" cy="455509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9E880D"/>
                </a:solidFill>
                <a:effectLst/>
                <a:latin typeface="JetBrains Mono"/>
              </a:rPr>
              <a:t>@Configuration</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a:ln>
                  <a:noFill/>
                </a:ln>
                <a:solidFill>
                  <a:srgbClr val="9E880D"/>
                </a:solidFill>
                <a:effectLst/>
                <a:latin typeface="JetBrains Mono"/>
              </a:rPr>
              <a:t>@EnableAsync</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AsyncConfiguration</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implements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AsyncConfigurer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"${corepoolsize:2}"</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"${maxpoolsize:5}"</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"${queuecapacity:0}"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"${keepaliveseconds:30}"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@Bean</a:t>
            </a:r>
            <a:r>
              <a:rPr kumimoji="0" lang="de-DE" altLang="de-DE" sz="1000" b="0" i="0" u="none" strike="noStrike" cap="none" normalizeH="0" baseline="0" dirty="0">
                <a:ln>
                  <a:noFill/>
                </a:ln>
                <a:solidFill>
                  <a:srgbClr val="080808"/>
                </a:solidFill>
                <a:effectLst/>
                <a:latin typeface="JetBrains Mono"/>
              </a:rPr>
              <a:t>(name = </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-pool"</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taskExecutor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final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ThreadPoolTaskExecutor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.setCorePoolSize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.setMaxPoolSize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.setQueueCapacity</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.setKeepAliveSeconds</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.setThreadNamePrefix</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"Thread-</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.initialize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return</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endParaRPr kumimoji="0" lang="de-DE" altLang="de-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69818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3. Następnie można oznaczyć metody, które mają być wykonywane asynchronicznie, adnotacją @Async:</a:t>
            </a:r>
          </a:p>
        </p:txBody>
      </p:sp>
      <p:sp>
        <p:nvSpPr>
          <p:cNvPr id="3" name="Rectangle 1">
            <a:extLst>
              <a:ext uri="{FF2B5EF4-FFF2-40B4-BE49-F238E27FC236}">
                <a16:creationId xmlns:a16="http://schemas.microsoft.com/office/drawing/2014/main" id="{E094C74A-CA31-1EE6-F570-31294D5E6D4C}"/>
              </a:ext>
            </a:extLst>
          </p:cNvPr>
          <p:cNvSpPr>
            <a:spLocks noChangeArrowheads="1"/>
          </p:cNvSpPr>
          <p:nvPr/>
        </p:nvSpPr>
        <p:spPr bwMode="auto">
          <a:xfrm>
            <a:off x="3894595" y="2193743"/>
            <a:ext cx="3962400" cy="23083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@Async</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"async-pool"</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doSomething</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try</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080808"/>
                </a:solidFill>
                <a:effectLst/>
                <a:latin typeface="JetBrains Mono"/>
              </a:rPr>
              <a:t>sleep</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1750EB"/>
                </a:solidFill>
                <a:effectLst/>
                <a:latin typeface="JetBrains Mono"/>
              </a:rPr>
              <a:t>20000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 </a:t>
            </a:r>
            <a:r>
              <a:rPr kumimoji="0" lang="de-DE" altLang="de-DE" sz="1600" b="0" i="0" u="none" strike="noStrike" cap="none" normalizeH="0" baseline="0" dirty="0">
                <a:ln>
                  <a:noFill/>
                </a:ln>
                <a:solidFill>
                  <a:srgbClr val="0033B3"/>
                </a:solidFill>
                <a:effectLst/>
                <a:latin typeface="JetBrains Mono"/>
              </a:rPr>
              <a:t>catch </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InterruptedException</a:t>
            </a:r>
            <a:r>
              <a:rPr kumimoji="0" lang="de-DE" altLang="de-DE" sz="1600" b="0" i="0" u="none" strike="noStrike" cap="none" normalizeH="0" baseline="0" dirty="0">
                <a:ln>
                  <a:noFill/>
                </a:ln>
                <a:solidFill>
                  <a:srgbClr val="000000"/>
                </a:solidFill>
                <a:effectLst/>
                <a:latin typeface="JetBrains Mono"/>
              </a:rPr>
              <a:t> e</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throw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RuntimeException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00000"/>
                </a:solidFill>
                <a:effectLst/>
                <a:latin typeface="JetBrains Mono"/>
              </a:rPr>
              <a:t>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System</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871094"/>
                </a:solidFill>
                <a:effectLst/>
                <a:latin typeface="JetBrains Mono"/>
              </a:rPr>
              <a:t>out</a:t>
            </a:r>
            <a:r>
              <a:rPr kumimoji="0" lang="de-DE" altLang="de-DE" sz="1600" b="0" i="0" u="none" strike="noStrike" cap="none" normalizeH="0" baseline="0" dirty="0" err="1">
                <a:ln>
                  <a:noFill/>
                </a:ln>
                <a:solidFill>
                  <a:srgbClr val="080808"/>
                </a:solidFill>
                <a:effectLst/>
                <a:latin typeface="JetBrains Mono"/>
              </a:rPr>
              <a:t>.println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Doing</a:t>
            </a:r>
            <a:r>
              <a:rPr kumimoji="0" lang="de-DE" altLang="de-DE" sz="1600" b="0" i="0" u="none" strike="noStrike" cap="none" normalizeH="0" baseline="0" dirty="0">
                <a:ln>
                  <a:noFill/>
                </a:ln>
                <a:solidFill>
                  <a:srgbClr val="067D17"/>
                </a:solidFill>
                <a:effectLst/>
                <a:latin typeface="JetBrains Mono"/>
              </a:rPr>
              <a:t> </a:t>
            </a:r>
            <a:r>
              <a:rPr kumimoji="0" lang="de-DE" altLang="de-DE" sz="1600" b="0" i="0" u="none" strike="noStrike" cap="none" normalizeH="0" baseline="0" dirty="0" err="1">
                <a:ln>
                  <a:noFill/>
                </a:ln>
                <a:solidFill>
                  <a:srgbClr val="067D17"/>
                </a:solidFill>
                <a:effectLst/>
                <a:latin typeface="JetBrains Mono"/>
              </a:rPr>
              <a:t>something</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427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a:t>
            </a:r>
            <a:r>
              <a:rPr lang="pl-PL" sz="3200">
                <a:latin typeface="Helvetica" pitchFamily="2" charset="0"/>
              </a:rPr>
              <a:t>Wprowadzenie do Spring Framework</a:t>
            </a:r>
            <a:br>
              <a:rPr lang="pl-PL" sz="3200">
                <a:latin typeface="Helvetica" pitchFamily="2" charset="0"/>
              </a:rPr>
            </a:b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76205" y="792112"/>
            <a:ext cx="6514986" cy="5170646"/>
          </a:xfrm>
          <a:prstGeom prst="rect">
            <a:avLst/>
          </a:prstGeom>
          <a:noFill/>
        </p:spPr>
        <p:txBody>
          <a:bodyPr wrap="square" rtlCol="0">
            <a:spAutoFit/>
          </a:bodyPr>
          <a:lstStyle/>
          <a:p>
            <a:pPr marL="285750" indent="-285750">
              <a:buFont typeface="Arial" panose="020B0604020202020204" pitchFamily="34" charset="0"/>
              <a:buChar char="•"/>
            </a:pPr>
            <a:r>
              <a:rPr lang="pl-PL" sz="2200" dirty="0">
                <a:solidFill>
                  <a:srgbClr val="002C58"/>
                </a:solidFill>
                <a:latin typeface="Helvetica" pitchFamily="2" charset="0"/>
              </a:rPr>
              <a:t>Najbardziej popularny </a:t>
            </a:r>
            <a:r>
              <a:rPr lang="pl-PL" sz="2200" dirty="0" err="1">
                <a:solidFill>
                  <a:srgbClr val="002C58"/>
                </a:solidFill>
                <a:latin typeface="Helvetica" pitchFamily="2" charset="0"/>
              </a:rPr>
              <a:t>framework</a:t>
            </a:r>
            <a:r>
              <a:rPr lang="pl-PL" sz="2200" dirty="0">
                <a:solidFill>
                  <a:srgbClr val="002C58"/>
                </a:solidFill>
                <a:latin typeface="Helvetica" pitchFamily="2" charset="0"/>
              </a:rPr>
              <a:t> Javy Enterprise</a:t>
            </a:r>
          </a:p>
          <a:p>
            <a:pPr marL="285750" indent="-285750">
              <a:buFont typeface="Arial" panose="020B0604020202020204" pitchFamily="34" charset="0"/>
              <a:buChar char="•"/>
            </a:pPr>
            <a:r>
              <a:rPr lang="pl-PL" sz="2200" dirty="0">
                <a:solidFill>
                  <a:srgbClr val="002C58"/>
                </a:solidFill>
                <a:latin typeface="Helvetica" pitchFamily="2" charset="0"/>
              </a:rPr>
              <a:t>Uruchomienie w 2002 roku, pierwsze wydanie </a:t>
            </a:r>
            <a:br>
              <a:rPr lang="pl-PL" sz="2200" dirty="0">
                <a:solidFill>
                  <a:srgbClr val="002C58"/>
                </a:solidFill>
                <a:latin typeface="Helvetica" pitchFamily="2" charset="0"/>
              </a:rPr>
            </a:br>
            <a:r>
              <a:rPr lang="pl-PL" sz="2200" dirty="0">
                <a:solidFill>
                  <a:srgbClr val="002C58"/>
                </a:solidFill>
                <a:latin typeface="Helvetica" pitchFamily="2" charset="0"/>
              </a:rPr>
              <a:t>1 października 2002</a:t>
            </a:r>
          </a:p>
          <a:p>
            <a:pPr marL="285750" indent="-285750">
              <a:buFont typeface="Arial" panose="020B0604020202020204" pitchFamily="34" charset="0"/>
              <a:buChar char="•"/>
            </a:pPr>
            <a:r>
              <a:rPr lang="pl-PL" sz="2200" dirty="0">
                <a:solidFill>
                  <a:srgbClr val="002C58"/>
                </a:solidFill>
                <a:latin typeface="Helvetica" pitchFamily="2" charset="0"/>
              </a:rPr>
              <a:t>Szkielet do tworzenia aplikacji Java</a:t>
            </a:r>
          </a:p>
          <a:p>
            <a:pPr marL="285750" indent="-285750">
              <a:buFont typeface="Arial" panose="020B0604020202020204" pitchFamily="34" charset="0"/>
              <a:buChar char="•"/>
            </a:pPr>
            <a:r>
              <a:rPr lang="pl-PL" sz="2200" dirty="0">
                <a:solidFill>
                  <a:srgbClr val="002C58"/>
                </a:solidFill>
                <a:latin typeface="Helvetica" pitchFamily="2" charset="0"/>
              </a:rPr>
              <a:t>Alternatywa dla EJB (Enterprise </a:t>
            </a:r>
            <a:r>
              <a:rPr lang="pl-PL" sz="2200" dirty="0" err="1">
                <a:solidFill>
                  <a:srgbClr val="002C58"/>
                </a:solidFill>
                <a:latin typeface="Helvetica" pitchFamily="2" charset="0"/>
              </a:rPr>
              <a:t>JavaBeans</a:t>
            </a:r>
            <a:r>
              <a:rPr lang="pl-PL" sz="2200" dirty="0">
                <a:solidFill>
                  <a:srgbClr val="002C58"/>
                </a:solidFill>
                <a:latin typeface="Helvetica" pitchFamily="2" charset="0"/>
              </a:rPr>
              <a:t>)</a:t>
            </a:r>
          </a:p>
          <a:p>
            <a:pPr marL="285750" indent="-285750">
              <a:buFont typeface="Arial" panose="020B0604020202020204" pitchFamily="34" charset="0"/>
              <a:buChar char="•"/>
            </a:pPr>
            <a:r>
              <a:rPr lang="pl-PL" sz="2200" dirty="0">
                <a:solidFill>
                  <a:srgbClr val="002C58"/>
                </a:solidFill>
                <a:latin typeface="Helvetica" pitchFamily="2" charset="0"/>
              </a:rPr>
              <a:t>Zapewnia elastyczność w procesie tworzenia oprogramowania</a:t>
            </a:r>
          </a:p>
          <a:p>
            <a:pPr marL="285750" indent="-285750">
              <a:buFont typeface="Arial" panose="020B0604020202020204" pitchFamily="34" charset="0"/>
              <a:buChar char="•"/>
            </a:pPr>
            <a:r>
              <a:rPr lang="pl-PL" sz="2200" dirty="0">
                <a:solidFill>
                  <a:srgbClr val="002C58"/>
                </a:solidFill>
                <a:latin typeface="Helvetica" pitchFamily="2" charset="0"/>
              </a:rPr>
              <a:t>Obszerna i dobrze opracowana dokumentacja</a:t>
            </a:r>
          </a:p>
          <a:p>
            <a:pPr marL="285750" indent="-285750">
              <a:buFont typeface="Arial" panose="020B0604020202020204" pitchFamily="34" charset="0"/>
              <a:buChar char="•"/>
            </a:pPr>
            <a:r>
              <a:rPr lang="pl-PL" sz="2200" dirty="0">
                <a:solidFill>
                  <a:srgbClr val="002C58"/>
                </a:solidFill>
                <a:latin typeface="Helvetica" pitchFamily="2" charset="0"/>
              </a:rPr>
              <a:t>Ułatwia implementację różnorodnych zagadnień programistycznych</a:t>
            </a:r>
          </a:p>
          <a:p>
            <a:pPr marL="285750" indent="-285750">
              <a:buFont typeface="Arial" panose="020B0604020202020204" pitchFamily="34" charset="0"/>
              <a:buChar char="•"/>
            </a:pPr>
            <a:r>
              <a:rPr lang="pl-PL" sz="2200" dirty="0">
                <a:solidFill>
                  <a:srgbClr val="002C58"/>
                </a:solidFill>
                <a:latin typeface="Helvetica" pitchFamily="2" charset="0"/>
              </a:rPr>
              <a:t>Promuje najlepsze praktyki i poprawne podejścia do programowania</a:t>
            </a:r>
          </a:p>
          <a:p>
            <a:pPr marL="285750" indent="-285750">
              <a:buFont typeface="Arial" panose="020B0604020202020204" pitchFamily="34" charset="0"/>
              <a:buChar char="•"/>
            </a:pPr>
            <a:r>
              <a:rPr lang="pl-PL" sz="2200" dirty="0">
                <a:solidFill>
                  <a:srgbClr val="002C58"/>
                </a:solidFill>
                <a:latin typeface="Helvetica" pitchFamily="2" charset="0"/>
              </a:rPr>
              <a:t>Dostępny na open </a:t>
            </a:r>
            <a:r>
              <a:rPr lang="pl-PL" sz="2200" dirty="0" err="1">
                <a:solidFill>
                  <a:srgbClr val="002C58"/>
                </a:solidFill>
                <a:latin typeface="Helvetica" pitchFamily="2" charset="0"/>
              </a:rPr>
              <a:t>source’owej</a:t>
            </a:r>
            <a:r>
              <a:rPr lang="pl-PL" sz="2200" dirty="0">
                <a:solidFill>
                  <a:srgbClr val="002C58"/>
                </a:solidFill>
                <a:latin typeface="Helvetica" pitchFamily="2" charset="0"/>
              </a:rPr>
              <a:t> licencji, co umożliwia szeroki dostęp i współpracę</a:t>
            </a:r>
          </a:p>
        </p:txBody>
      </p:sp>
      <p:pic>
        <p:nvPicPr>
          <p:cNvPr id="1026" name="Picture 2" descr="Strefa wiedzy – Framework – Spring - Vavatech.pl">
            <a:extLst>
              <a:ext uri="{FF2B5EF4-FFF2-40B4-BE49-F238E27FC236}">
                <a16:creationId xmlns:a16="http://schemas.microsoft.com/office/drawing/2014/main" id="{321F2658-74FA-B12F-080C-AFE57D0E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670" y="1802384"/>
            <a:ext cx="3965277" cy="19995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5E2329-F369-186E-918A-AA894F0D60A1}"/>
              </a:ext>
            </a:extLst>
          </p:cNvPr>
          <p:cNvSpPr/>
          <p:nvPr/>
        </p:nvSpPr>
        <p:spPr>
          <a:xfrm>
            <a:off x="7810687" y="4482245"/>
            <a:ext cx="3671241" cy="779222"/>
          </a:xfrm>
          <a:prstGeom prst="rect">
            <a:avLst/>
          </a:prstGeom>
          <a:solidFill>
            <a:srgbClr val="262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400" b="1">
                <a:latin typeface="Metropolis"/>
              </a:rPr>
              <a:t>Spring makes Java productive.</a:t>
            </a:r>
            <a:endParaRPr lang="de-DE" sz="2400" b="1">
              <a:latin typeface="Metropolis"/>
            </a:endParaRPr>
          </a:p>
        </p:txBody>
      </p:sp>
      <p:pic>
        <p:nvPicPr>
          <p:cNvPr id="3" name="Obraz 3" descr="Uniwersytet WSB Merito Wrocław">
            <a:extLst>
              <a:ext uri="{FF2B5EF4-FFF2-40B4-BE49-F238E27FC236}">
                <a16:creationId xmlns:a16="http://schemas.microsoft.com/office/drawing/2014/main" id="{67C54926-D968-E96C-CFBA-50CA051FC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EAB0D9B0-1B13-3DD3-EC83-622CE16E0E5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2" descr="Capgemini Logo Logo and symbol, meaning, history, PNG">
            <a:extLst>
              <a:ext uri="{FF2B5EF4-FFF2-40B4-BE49-F238E27FC236}">
                <a16:creationId xmlns:a16="http://schemas.microsoft.com/office/drawing/2014/main" id="{4FDC0304-3B6E-5F1C-237E-5DBE3A0EA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6917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12. Spring </a:t>
            </a:r>
            <a:r>
              <a:rPr lang="pl-PL" sz="2800" b="1" dirty="0" err="1">
                <a:latin typeface="Helvetica" panose="020B0604020202020204" pitchFamily="34" charset="0"/>
                <a:cs typeface="Helvetica" panose="020B0604020202020204" pitchFamily="34" charset="0"/>
              </a:rPr>
              <a:t>Actuator</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83143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12.1. Spring </a:t>
            </a:r>
            <a:r>
              <a:rPr lang="pl-PL" sz="2900" dirty="0" err="1">
                <a:solidFill>
                  <a:srgbClr val="002C58"/>
                </a:solidFill>
                <a:latin typeface="Helvetica" pitchFamily="2" charset="0"/>
                <a:ea typeface="+mn-ea"/>
                <a:cs typeface="+mn-cs"/>
              </a:rPr>
              <a:t>Actuator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4093428"/>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Spring </a:t>
            </a:r>
            <a:r>
              <a:rPr lang="pl-PL" sz="2000" b="1" dirty="0" err="1">
                <a:solidFill>
                  <a:srgbClr val="002B58"/>
                </a:solidFill>
                <a:latin typeface="Helvetica" panose="020B0604020202020204" pitchFamily="34" charset="0"/>
                <a:cs typeface="Helvetica" panose="020B0604020202020204" pitchFamily="34" charset="0"/>
              </a:rPr>
              <a:t>Actuator</a:t>
            </a:r>
            <a:r>
              <a:rPr lang="pl-PL" sz="2000" b="1" dirty="0">
                <a:solidFill>
                  <a:srgbClr val="002B58"/>
                </a:solidFill>
                <a:latin typeface="Helvetica" panose="020B0604020202020204" pitchFamily="34" charset="0"/>
                <a:cs typeface="Helvetica" panose="020B0604020202020204" pitchFamily="34" charset="0"/>
              </a:rPr>
              <a:t>  zapewnia wsparcie dla monitorowania aplikacji</a:t>
            </a:r>
          </a:p>
          <a:p>
            <a:endParaRPr lang="pl-PL" sz="2000" b="1"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Actuator</a:t>
            </a:r>
            <a:r>
              <a:rPr lang="pl-PL" sz="2000" dirty="0">
                <a:solidFill>
                  <a:srgbClr val="002B58"/>
                </a:solidFill>
                <a:latin typeface="Helvetica" panose="020B0604020202020204" pitchFamily="34" charset="0"/>
                <a:cs typeface="Helvetica" panose="020B0604020202020204" pitchFamily="34" charset="0"/>
              </a:rPr>
              <a:t> wprowadza do naszej aplikacji funkcje gotowe do produkcji.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Monitorowanie naszej aplikacji, zbieranie metryk i zrozumienie ruchu lub stanu naszej bazy danych staje się trywialne dzięki tej zależności.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Główną zaletą tej biblioteki jest to, że możemy uzyskać narzędzia klasy produkcyjnej bez konieczności samodzielnego wdrażania tych funkcji.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Actuator</a:t>
            </a:r>
            <a:r>
              <a:rPr lang="pl-PL" sz="2000" dirty="0">
                <a:solidFill>
                  <a:srgbClr val="002B58"/>
                </a:solidFill>
                <a:latin typeface="Helvetica" panose="020B0604020202020204" pitchFamily="34" charset="0"/>
                <a:cs typeface="Helvetica" panose="020B0604020202020204" pitchFamily="34" charset="0"/>
              </a:rPr>
              <a:t>  udostępnia głównie informacje operacyjne o uruchomionej aplikacji - zdrowie, metryki, informacje, zrzut, środowisko itp. Używa punktów końcowych HTTP lub fasoli JMX, aby umożliwić nam interakcję z nim.</a:t>
            </a:r>
          </a:p>
        </p:txBody>
      </p:sp>
    </p:spTree>
    <p:extLst>
      <p:ext uri="{BB962C8B-B14F-4D97-AF65-F5344CB8AC3E}">
        <p14:creationId xmlns:p14="http://schemas.microsoft.com/office/powerpoint/2010/main" val="3187664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12.2. Spring </a:t>
            </a:r>
            <a:r>
              <a:rPr lang="pl-PL" sz="2900" dirty="0" err="1">
                <a:solidFill>
                  <a:srgbClr val="002C58"/>
                </a:solidFill>
                <a:latin typeface="Helvetica" pitchFamily="2" charset="0"/>
                <a:ea typeface="+mn-ea"/>
                <a:cs typeface="+mn-cs"/>
              </a:rPr>
              <a:t>Actuator</a:t>
            </a:r>
            <a:r>
              <a:rPr lang="pl-PL" sz="2900" dirty="0">
                <a:solidFill>
                  <a:srgbClr val="002C58"/>
                </a:solidFill>
                <a:latin typeface="Helvetica" pitchFamily="2" charset="0"/>
                <a:ea typeface="+mn-ea"/>
                <a:cs typeface="+mn-cs"/>
              </a:rPr>
              <a:t> – Predefiniowane metryki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5355312"/>
          </a:xfrm>
          <a:prstGeom prst="rect">
            <a:avLst/>
          </a:prstGeom>
          <a:noFill/>
        </p:spPr>
        <p:txBody>
          <a:bodyPr wrap="square">
            <a:spAutoFit/>
          </a:bodyPr>
          <a:lstStyle/>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auditevents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zawiera listę zdarzeń związanych z audytem bezpieczeństwa, takich jak logowanie/wylogowanie użytkownika. Ponadto możemy filtrować według zleceniodawcy lub typu wśród innych pól.</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beans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zwraca wszystkie dostępne fasole w naszej </a:t>
            </a:r>
            <a:r>
              <a:rPr lang="pl-PL" b="0" i="1" dirty="0" err="1">
                <a:solidFill>
                  <a:srgbClr val="000000"/>
                </a:solidFill>
                <a:effectLst/>
                <a:highlight>
                  <a:srgbClr val="FFFFFF"/>
                </a:highlight>
                <a:latin typeface="Raleway" panose="020F0502020204030204" pitchFamily="34" charset="0"/>
              </a:rPr>
              <a:t>BeanFactory</a:t>
            </a:r>
            <a:r>
              <a:rPr lang="pl-PL" b="0" i="1" dirty="0">
                <a:solidFill>
                  <a:srgbClr val="000000"/>
                </a:solidFill>
                <a:effectLst/>
                <a:highlight>
                  <a:srgbClr val="FFFFFF"/>
                </a:highlight>
                <a:latin typeface="Raleway" panose="020F0502020204030204" pitchFamily="34" charset="0"/>
              </a:rPr>
              <a:t>. W przeciwieństwie do </a:t>
            </a:r>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auditevents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nie obsługuje filtrowania.</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conditions</a:t>
            </a:r>
            <a:r>
              <a:rPr lang="pl-PL" b="0" i="1" dirty="0">
                <a:solidFill>
                  <a:srgbClr val="000000"/>
                </a:solidFill>
                <a:effectLst/>
                <a:highlight>
                  <a:srgbClr val="FFFFFF"/>
                </a:highlight>
                <a:latin typeface="Raleway" panose="020F0502020204030204" pitchFamily="34" charset="0"/>
              </a:rPr>
              <a:t>, wcześniej znane jako /</a:t>
            </a:r>
            <a:r>
              <a:rPr lang="pl-PL" b="0" i="1" dirty="0" err="1">
                <a:solidFill>
                  <a:srgbClr val="000000"/>
                </a:solidFill>
                <a:effectLst/>
                <a:highlight>
                  <a:srgbClr val="FFFFFF"/>
                </a:highlight>
                <a:latin typeface="Raleway" panose="020F0502020204030204" pitchFamily="34" charset="0"/>
              </a:rPr>
              <a:t>autoconfig</a:t>
            </a:r>
            <a:r>
              <a:rPr lang="pl-PL" b="0" i="1" dirty="0">
                <a:solidFill>
                  <a:srgbClr val="000000"/>
                </a:solidFill>
                <a:effectLst/>
                <a:highlight>
                  <a:srgbClr val="FFFFFF"/>
                </a:highlight>
                <a:latin typeface="Raleway" panose="020F0502020204030204" pitchFamily="34" charset="0"/>
              </a:rPr>
              <a:t>, tworzy raport warunków wokół </a:t>
            </a:r>
            <a:r>
              <a:rPr lang="pl-PL" b="0" i="1" dirty="0" err="1">
                <a:solidFill>
                  <a:srgbClr val="000000"/>
                </a:solidFill>
                <a:effectLst/>
                <a:highlight>
                  <a:srgbClr val="FFFFFF"/>
                </a:highlight>
                <a:latin typeface="Raleway" panose="020F0502020204030204" pitchFamily="34" charset="0"/>
              </a:rPr>
              <a:t>autokonfiguracji</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configprops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pozwala nam pobrać wszystkie fasole @</a:t>
            </a:r>
            <a:r>
              <a:rPr lang="pl-PL" b="0" i="1" dirty="0" err="1">
                <a:solidFill>
                  <a:srgbClr val="000000"/>
                </a:solidFill>
                <a:effectLst/>
                <a:highlight>
                  <a:srgbClr val="FFFFFF"/>
                </a:highlight>
                <a:latin typeface="Raleway" panose="020F0502020204030204" pitchFamily="34" charset="0"/>
              </a:rPr>
              <a:t>ConfigurationProperties</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env</a:t>
            </a:r>
            <a:r>
              <a:rPr lang="pl-PL" b="0" i="1" dirty="0">
                <a:solidFill>
                  <a:srgbClr val="000000"/>
                </a:solidFill>
                <a:effectLst/>
                <a:highlight>
                  <a:srgbClr val="FFFFFF"/>
                </a:highlight>
                <a:latin typeface="Raleway" panose="020F0502020204030204" pitchFamily="34" charset="0"/>
              </a:rPr>
              <a:t> zwraca bieżące właściwości środowiska. Dodatkowo możemy pobrać pojedyncze właściwości.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 dostarcza szczegółowych informacji na temat migracji bazy danych </a:t>
            </a:r>
            <a:r>
              <a:rPr lang="pl-PL" b="0"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health</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podsumowuje stan zdrowia naszej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heapdump</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buduje i zwraca zrzut sterty z maszyny JVM używanej przez naszą aplikację.</a:t>
            </a:r>
          </a:p>
          <a:p>
            <a:pPr algn="l"/>
            <a:r>
              <a:rPr lang="pl-PL" b="1" i="1" dirty="0">
                <a:solidFill>
                  <a:srgbClr val="000000"/>
                </a:solidFill>
                <a:effectLst/>
                <a:highlight>
                  <a:srgbClr val="FFFFFF"/>
                </a:highlight>
                <a:latin typeface="Raleway" panose="020F0502020204030204" pitchFamily="34" charset="0"/>
              </a:rPr>
              <a:t>/info </a:t>
            </a:r>
            <a:r>
              <a:rPr lang="pl-PL" b="0" i="1" dirty="0">
                <a:solidFill>
                  <a:srgbClr val="000000"/>
                </a:solidFill>
                <a:effectLst/>
                <a:highlight>
                  <a:srgbClr val="FFFFFF"/>
                </a:highlight>
                <a:latin typeface="Raleway" panose="020F0502020204030204" pitchFamily="34" charset="0"/>
              </a:rPr>
              <a:t>zwraca ogólne informacje. Mogą to być niestandardowe dane, informacje o kompilacji lub szczegóły dotyczące ostatniego zatwierdzenia.</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liquibase</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zachowuje się jak /</a:t>
            </a:r>
            <a:r>
              <a:rPr lang="pl-PL" b="0"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 ale dla </a:t>
            </a:r>
            <a:r>
              <a:rPr lang="pl-PL" b="0" i="1" dirty="0" err="1">
                <a:solidFill>
                  <a:srgbClr val="000000"/>
                </a:solidFill>
                <a:effectLst/>
                <a:highlight>
                  <a:srgbClr val="FFFFFF"/>
                </a:highlight>
                <a:latin typeface="Raleway" panose="020F0502020204030204" pitchFamily="34" charset="0"/>
              </a:rPr>
              <a:t>Liquibase</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logfile</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zwraca zwykłe logi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loggers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pozwala nam zapytać i zmodyfikować poziom logowania naszej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metrics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wyszczególnia metryki naszej aplikacji. Może to obejmować zarówno ogólne, jak i niestandardowe metryki.</a:t>
            </a:r>
          </a:p>
        </p:txBody>
      </p:sp>
    </p:spTree>
    <p:extLst>
      <p:ext uri="{BB962C8B-B14F-4D97-AF65-F5344CB8AC3E}">
        <p14:creationId xmlns:p14="http://schemas.microsoft.com/office/powerpoint/2010/main" val="12249352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113</a:t>
            </a:fld>
            <a:endParaRPr kern="0">
              <a:solidFill>
                <a:srgbClr val="002C58"/>
              </a:solidFill>
              <a:latin typeface="Helvetica" pitchFamily="2" charset="0"/>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13. </a:t>
            </a:r>
            <a:r>
              <a:rPr lang="pl-PL" sz="2800" b="1" dirty="0" err="1">
                <a:latin typeface="Helvetica" panose="020B0604020202020204" pitchFamily="34" charset="0"/>
                <a:cs typeface="Helvetica" panose="020B0604020202020204" pitchFamily="34" charset="0"/>
              </a:rPr>
              <a:t>Swagger</a:t>
            </a:r>
            <a:r>
              <a:rPr lang="pl-PL" sz="2800" b="1" dirty="0">
                <a:latin typeface="Helvetica" panose="020B0604020202020204" pitchFamily="34" charset="0"/>
                <a:cs typeface="Helvetica" panose="020B0604020202020204" pitchFamily="34" charset="0"/>
              </a:rPr>
              <a:t> &amp; </a:t>
            </a:r>
            <a:r>
              <a:rPr lang="pl-PL" sz="2800" b="1" dirty="0" err="1">
                <a:latin typeface="Helvetica" panose="020B0604020202020204" pitchFamily="34" charset="0"/>
                <a:cs typeface="Helvetica" panose="020B0604020202020204" pitchFamily="34" charset="0"/>
              </a:rPr>
              <a:t>OpenAPI</a:t>
            </a:r>
            <a:endParaRPr lang="pl-PL" sz="2800" b="1" dirty="0">
              <a:latin typeface="Helvetica" panose="020B0604020202020204" pitchFamily="34" charset="0"/>
              <a:cs typeface="Helvetica" panose="020B0604020202020204" pitchFamily="34" charset="0"/>
            </a:endParaRPr>
          </a:p>
        </p:txBody>
      </p:sp>
      <p:pic>
        <p:nvPicPr>
          <p:cNvPr id="17410" name="Picture 2" descr="How to Generate an OpenAPI Description for an API">
            <a:extLst>
              <a:ext uri="{FF2B5EF4-FFF2-40B4-BE49-F238E27FC236}">
                <a16:creationId xmlns:a16="http://schemas.microsoft.com/office/drawing/2014/main" id="{584358A8-36B8-6E86-B338-1EED4362B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0" y="733828"/>
            <a:ext cx="3447253" cy="271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942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985980"/>
          </a:xfrm>
          <a:prstGeom prst="rect">
            <a:avLst/>
          </a:prstGeom>
          <a:noFill/>
        </p:spPr>
        <p:txBody>
          <a:bodyPr wrap="square">
            <a:spAutoFit/>
          </a:bodyPr>
          <a:lstStyle/>
          <a:p>
            <a:pPr algn="just"/>
            <a:r>
              <a:rPr lang="pl-PL" sz="2000" b="1" dirty="0" err="1">
                <a:solidFill>
                  <a:srgbClr val="002B58"/>
                </a:solidFill>
                <a:latin typeface="Helvetica" pitchFamily="2" charset="0"/>
              </a:rPr>
              <a:t>Swagger</a:t>
            </a:r>
            <a:r>
              <a:rPr lang="pl-PL" sz="2000" dirty="0">
                <a:solidFill>
                  <a:srgbClr val="002B58"/>
                </a:solidFill>
                <a:latin typeface="Helvetica" pitchFamily="2" charset="0"/>
              </a:rPr>
              <a:t> to zestaw narzędzi i specyfikacji, które pomagają w projektowaniu, budowaniu, dokumentowaniu i konsumpcji API (Application Programming Interface). Jest powszechnie używany do tworzenia interfejsów API </a:t>
            </a:r>
            <a:r>
              <a:rPr lang="pl-PL" sz="2000" dirty="0" err="1">
                <a:solidFill>
                  <a:srgbClr val="002B58"/>
                </a:solidFill>
                <a:latin typeface="Helvetica" pitchFamily="2" charset="0"/>
              </a:rPr>
              <a:t>RESTful</a:t>
            </a:r>
            <a:r>
              <a:rPr lang="pl-PL" sz="2000" dirty="0">
                <a:solidFill>
                  <a:srgbClr val="002B58"/>
                </a:solidFill>
                <a:latin typeface="Helvetica" pitchFamily="2" charset="0"/>
              </a:rPr>
              <a:t>. </a:t>
            </a:r>
            <a:r>
              <a:rPr lang="pl-PL" sz="2000" dirty="0" err="1">
                <a:solidFill>
                  <a:srgbClr val="002B58"/>
                </a:solidFill>
                <a:latin typeface="Helvetica" pitchFamily="2" charset="0"/>
              </a:rPr>
              <a:t>Swagger</a:t>
            </a:r>
            <a:r>
              <a:rPr lang="pl-PL" sz="2000" dirty="0">
                <a:solidFill>
                  <a:srgbClr val="002B58"/>
                </a:solidFill>
                <a:latin typeface="Helvetica" pitchFamily="2" charset="0"/>
              </a:rPr>
              <a:t> pozwala na automatyczne generowanie dokumentacji API, co ułatwia jego zrozumienie i integrację dla deweloperów.</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komponenty </a:t>
            </a:r>
            <a:r>
              <a:rPr lang="pl-PL" sz="2000" b="1" dirty="0" err="1">
                <a:solidFill>
                  <a:srgbClr val="002B58"/>
                </a:solidFill>
                <a:latin typeface="Helvetica" pitchFamily="2" charset="0"/>
              </a:rPr>
              <a:t>Swaggera</a:t>
            </a:r>
            <a:r>
              <a:rPr lang="pl-PL" sz="2000" b="1" dirty="0">
                <a:solidFill>
                  <a:srgbClr val="002B58"/>
                </a:solidFill>
                <a:latin typeface="Helvetica" pitchFamily="2" charset="0"/>
              </a:rPr>
              <a:t>:</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Editor</a:t>
            </a:r>
            <a:r>
              <a:rPr lang="pl-PL" sz="2000" dirty="0">
                <a:solidFill>
                  <a:srgbClr val="002B58"/>
                </a:solidFill>
                <a:latin typeface="Helvetica" pitchFamily="2" charset="0"/>
              </a:rPr>
              <a:t>: Narzędzie online do tworzenia i edytowania specyfikacji API w formacie YAML lub JSON.</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UI</a:t>
            </a:r>
            <a:r>
              <a:rPr lang="pl-PL" sz="2000" dirty="0">
                <a:solidFill>
                  <a:srgbClr val="002B58"/>
                </a:solidFill>
                <a:latin typeface="Helvetica" pitchFamily="2" charset="0"/>
              </a:rPr>
              <a:t>: Interaktywna dokumentacja, która pozwala na testowanie API bezpośrednio w przeglądarce.</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a:t>
            </a:r>
            <a:r>
              <a:rPr lang="pl-PL" sz="2000" b="1" dirty="0" err="1">
                <a:solidFill>
                  <a:srgbClr val="002B58"/>
                </a:solidFill>
                <a:latin typeface="Helvetica" pitchFamily="2" charset="0"/>
              </a:rPr>
              <a:t>Codegen</a:t>
            </a:r>
            <a:r>
              <a:rPr lang="pl-PL" sz="2000" dirty="0">
                <a:solidFill>
                  <a:srgbClr val="002B58"/>
                </a:solidFill>
                <a:latin typeface="Helvetica" pitchFamily="2" charset="0"/>
              </a:rPr>
              <a:t>: Narzędzie do generowania kodu klienta i serwera w różnych językach programowania na podstawie specyfikacji API.</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SwaggerHub</a:t>
            </a:r>
            <a:r>
              <a:rPr lang="pl-PL" sz="2000" dirty="0">
                <a:solidFill>
                  <a:srgbClr val="002B58"/>
                </a:solidFill>
                <a:latin typeface="Helvetica" pitchFamily="2" charset="0"/>
              </a:rPr>
              <a:t>: Platforma online do współpracy nad API, która integruje edytor, dokumentację i zarządzanie wersjami.</a:t>
            </a:r>
          </a:p>
          <a:p>
            <a:pPr algn="just"/>
            <a:endParaRPr lang="pl-PL" sz="2000" dirty="0">
              <a:solidFill>
                <a:srgbClr val="002B58"/>
              </a:solidFill>
              <a:latin typeface="Helvetica" pitchFamily="2" charset="0"/>
            </a:endParaRPr>
          </a:p>
        </p:txBody>
      </p:sp>
      <p:pic>
        <p:nvPicPr>
          <p:cNvPr id="18434" name="Picture 2" descr="Swagger - narzędzie do projektowania - Software House - Cogitech">
            <a:extLst>
              <a:ext uri="{FF2B5EF4-FFF2-40B4-BE49-F238E27FC236}">
                <a16:creationId xmlns:a16="http://schemas.microsoft.com/office/drawing/2014/main" id="{0A0CB2F0-D185-CC7E-6048-A9E2D4990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6745" y="6232259"/>
            <a:ext cx="529596" cy="52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4423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708981"/>
          </a:xfrm>
          <a:prstGeom prst="rect">
            <a:avLst/>
          </a:prstGeom>
          <a:noFill/>
        </p:spPr>
        <p:txBody>
          <a:bodyPr wrap="square">
            <a:spAutoFit/>
          </a:bodyPr>
          <a:lstStyle/>
          <a:p>
            <a:pPr algn="just"/>
            <a:r>
              <a:rPr lang="pl-PL" sz="2000" b="1" dirty="0" err="1">
                <a:solidFill>
                  <a:srgbClr val="002B58"/>
                </a:solidFill>
                <a:latin typeface="Helvetica" pitchFamily="2" charset="0"/>
              </a:rPr>
              <a:t>OpenAPI</a:t>
            </a:r>
            <a:r>
              <a:rPr lang="pl-PL" sz="2000" dirty="0">
                <a:solidFill>
                  <a:srgbClr val="002B58"/>
                </a:solidFill>
                <a:latin typeface="Helvetica" pitchFamily="2" charset="0"/>
              </a:rPr>
              <a:t> to standard specyfikacji API, który opisuje interfejsy </a:t>
            </a:r>
            <a:r>
              <a:rPr lang="pl-PL" sz="2000" dirty="0" err="1">
                <a:solidFill>
                  <a:srgbClr val="002B58"/>
                </a:solidFill>
                <a:latin typeface="Helvetica" pitchFamily="2" charset="0"/>
              </a:rPr>
              <a:t>RESTful</a:t>
            </a:r>
            <a:r>
              <a:rPr lang="pl-PL" sz="2000" dirty="0">
                <a:solidFill>
                  <a:srgbClr val="002B58"/>
                </a:solidFill>
                <a:latin typeface="Helvetica" pitchFamily="2" charset="0"/>
              </a:rPr>
              <a:t> w sposób zrozumiały zarówno dla ludzi, jak i maszyn. </a:t>
            </a:r>
            <a:r>
              <a:rPr lang="pl-PL" sz="2000" dirty="0" err="1">
                <a:solidFill>
                  <a:srgbClr val="002B58"/>
                </a:solidFill>
                <a:latin typeface="Helvetica" pitchFamily="2" charset="0"/>
              </a:rPr>
              <a:t>OpenAPI</a:t>
            </a:r>
            <a:r>
              <a:rPr lang="pl-PL" sz="2000" dirty="0">
                <a:solidFill>
                  <a:srgbClr val="002B58"/>
                </a:solidFill>
                <a:latin typeface="Helvetica" pitchFamily="2" charset="0"/>
              </a:rPr>
              <a:t> umożliwia tworzenie precyzyjnych, zautomatyzowanych dokumentacji API, generowanie kodu oraz testowanie i monitorowanie API.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rozwijane przez </a:t>
            </a:r>
            <a:r>
              <a:rPr lang="pl-PL" sz="2000" dirty="0" err="1">
                <a:solidFill>
                  <a:srgbClr val="002B58"/>
                </a:solidFill>
                <a:latin typeface="Helvetica" pitchFamily="2" charset="0"/>
              </a:rPr>
              <a:t>OpenAPI</a:t>
            </a:r>
            <a:r>
              <a:rPr lang="pl-PL" sz="2000" dirty="0">
                <a:solidFill>
                  <a:srgbClr val="002B58"/>
                </a:solidFill>
                <a:latin typeface="Helvetica" pitchFamily="2" charset="0"/>
              </a:rPr>
              <a:t> </a:t>
            </a:r>
            <a:r>
              <a:rPr lang="pl-PL" sz="2000" dirty="0" err="1">
                <a:solidFill>
                  <a:srgbClr val="002B58"/>
                </a:solidFill>
                <a:latin typeface="Helvetica" pitchFamily="2" charset="0"/>
              </a:rPr>
              <a:t>Initiative</a:t>
            </a:r>
            <a:r>
              <a:rPr lang="pl-PL" sz="2000" dirty="0">
                <a:solidFill>
                  <a:srgbClr val="002B58"/>
                </a:solidFill>
                <a:latin typeface="Helvetica" pitchFamily="2" charset="0"/>
              </a:rPr>
              <a:t> (OAI), organizację wspieraną przez Linux Foundation.</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cechy </a:t>
            </a:r>
            <a:r>
              <a:rPr lang="pl-PL" sz="2000" b="1" dirty="0" err="1">
                <a:solidFill>
                  <a:srgbClr val="002B58"/>
                </a:solidFill>
                <a:latin typeface="Helvetica" pitchFamily="2" charset="0"/>
              </a:rPr>
              <a:t>OpenAPI</a:t>
            </a:r>
            <a:r>
              <a:rPr lang="pl-PL" sz="2000" b="1" dirty="0">
                <a:solidFill>
                  <a:srgbClr val="002B58"/>
                </a:solidFill>
                <a:latin typeface="Helvetica" pitchFamily="2" charset="0"/>
              </a:rPr>
              <a:t>:</a:t>
            </a:r>
          </a:p>
          <a:p>
            <a:pPr algn="just"/>
            <a:r>
              <a:rPr lang="pl-PL" sz="2000" b="1" dirty="0">
                <a:solidFill>
                  <a:srgbClr val="002B58"/>
                </a:solidFill>
                <a:latin typeface="Helvetica" pitchFamily="2" charset="0"/>
              </a:rPr>
              <a:t>Specyfikacja</a:t>
            </a:r>
            <a:r>
              <a:rPr lang="pl-PL" sz="2000" dirty="0">
                <a:solidFill>
                  <a:srgbClr val="002B58"/>
                </a:solidFill>
                <a:latin typeface="Helvetica" pitchFamily="2" charset="0"/>
              </a:rPr>
              <a:t>: Opisuje API w formacie YAML lub JSON, definiując </a:t>
            </a:r>
            <a:r>
              <a:rPr lang="pl-PL" sz="2000" dirty="0" err="1">
                <a:solidFill>
                  <a:srgbClr val="002B58"/>
                </a:solidFill>
                <a:latin typeface="Helvetica" pitchFamily="2" charset="0"/>
              </a:rPr>
              <a:t>endpointy</a:t>
            </a:r>
            <a:r>
              <a:rPr lang="pl-PL" sz="2000" dirty="0">
                <a:solidFill>
                  <a:srgbClr val="002B58"/>
                </a:solidFill>
                <a:latin typeface="Helvetica" pitchFamily="2" charset="0"/>
              </a:rPr>
              <a:t>, metody HTTP, parametry, schematy odpowiedzi, błędy itp.</a:t>
            </a:r>
          </a:p>
          <a:p>
            <a:pPr algn="just"/>
            <a:r>
              <a:rPr lang="pl-PL" sz="2000" b="1" dirty="0">
                <a:solidFill>
                  <a:srgbClr val="002B58"/>
                </a:solidFill>
                <a:latin typeface="Helvetica" pitchFamily="2" charset="0"/>
              </a:rPr>
              <a:t>Niezależność od narzędzi</a:t>
            </a:r>
            <a:r>
              <a:rPr lang="pl-PL" sz="2000" dirty="0">
                <a:solidFill>
                  <a:srgbClr val="002B58"/>
                </a:solidFill>
                <a:latin typeface="Helvetica" pitchFamily="2" charset="0"/>
              </a:rPr>
              <a:t>: Specyfikacja </a:t>
            </a:r>
            <a:r>
              <a:rPr lang="pl-PL" sz="2000" dirty="0" err="1">
                <a:solidFill>
                  <a:srgbClr val="002B58"/>
                </a:solidFill>
                <a:latin typeface="Helvetica" pitchFamily="2" charset="0"/>
              </a:rPr>
              <a:t>OpenAPI</a:t>
            </a:r>
            <a:r>
              <a:rPr lang="pl-PL" sz="2000" dirty="0">
                <a:solidFill>
                  <a:srgbClr val="002B58"/>
                </a:solidFill>
                <a:latin typeface="Helvetica" pitchFamily="2" charset="0"/>
              </a:rPr>
              <a:t> może być używana z różnymi narzędziami do generowania dokumentacji, kodu, testów i innych.</a:t>
            </a:r>
          </a:p>
          <a:p>
            <a:pPr algn="just"/>
            <a:r>
              <a:rPr lang="pl-PL" sz="2000" b="1" dirty="0">
                <a:solidFill>
                  <a:srgbClr val="002B58"/>
                </a:solidFill>
                <a:latin typeface="Helvetica" pitchFamily="2" charset="0"/>
              </a:rPr>
              <a:t>Wsparcie dla wielu języków i </a:t>
            </a:r>
            <a:r>
              <a:rPr lang="pl-PL" sz="2000" b="1" dirty="0" err="1">
                <a:solidFill>
                  <a:srgbClr val="002B58"/>
                </a:solidFill>
                <a:latin typeface="Helvetica" pitchFamily="2" charset="0"/>
              </a:rPr>
              <a:t>frameworków</a:t>
            </a:r>
            <a:r>
              <a:rPr lang="pl-PL" sz="2000" dirty="0">
                <a:solidFill>
                  <a:srgbClr val="002B58"/>
                </a:solidFill>
                <a:latin typeface="Helvetica" pitchFamily="2" charset="0"/>
              </a:rPr>
              <a:t>: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obsługiwane przez wiele języków programowania i </a:t>
            </a:r>
            <a:r>
              <a:rPr lang="pl-PL" sz="2000" dirty="0" err="1">
                <a:solidFill>
                  <a:srgbClr val="002B58"/>
                </a:solidFill>
                <a:latin typeface="Helvetica" pitchFamily="2" charset="0"/>
              </a:rPr>
              <a:t>frameworków</a:t>
            </a:r>
            <a:r>
              <a:rPr lang="pl-PL" sz="2000" dirty="0">
                <a:solidFill>
                  <a:srgbClr val="002B58"/>
                </a:solidFill>
                <a:latin typeface="Helvetica" pitchFamily="2" charset="0"/>
              </a:rPr>
              <a:t>, co ułatwia jego integrację z różnymi ekosystemami.</a:t>
            </a:r>
          </a:p>
          <a:p>
            <a:pPr algn="just"/>
            <a:endParaRPr lang="pl-PL" sz="2000" dirty="0">
              <a:solidFill>
                <a:srgbClr val="002B58"/>
              </a:solidFill>
              <a:latin typeface="Helvetica" pitchFamily="2" charset="0"/>
            </a:endParaRPr>
          </a:p>
        </p:txBody>
      </p:sp>
      <p:pic>
        <p:nvPicPr>
          <p:cNvPr id="19458" name="Picture 2" descr="Automate OpenAPI Client Libraries Like A Wizard | by Alex | Medium">
            <a:extLst>
              <a:ext uri="{FF2B5EF4-FFF2-40B4-BE49-F238E27FC236}">
                <a16:creationId xmlns:a16="http://schemas.microsoft.com/office/drawing/2014/main" id="{DBD4F893-D16A-D249-561D-06491DEBB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317" y="6286139"/>
            <a:ext cx="806835" cy="45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952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14. </a:t>
            </a:r>
            <a:r>
              <a:rPr lang="pl-PL" sz="2800" b="1" dirty="0" err="1">
                <a:latin typeface="Helvetica" panose="020B0604020202020204" pitchFamily="34" charset="0"/>
                <a:cs typeface="Helvetica" panose="020B0604020202020204" pitchFamily="34" charset="0"/>
              </a:rPr>
              <a:t>Liquibase</a:t>
            </a:r>
            <a:endParaRPr lang="pl-PL" sz="2800" b="1" dirty="0">
              <a:latin typeface="Helvetica" panose="020B0604020202020204" pitchFamily="34" charset="0"/>
              <a:cs typeface="Helvetica" panose="020B0604020202020204" pitchFamily="34" charset="0"/>
            </a:endParaRPr>
          </a:p>
        </p:txBody>
      </p:sp>
      <p:pic>
        <p:nvPicPr>
          <p:cNvPr id="4" name="Picture 2" descr="CI/CD Databases with Liquibase. A solution for continuous database… | by  Jonathan Manera | Medium">
            <a:extLst>
              <a:ext uri="{FF2B5EF4-FFF2-40B4-BE49-F238E27FC236}">
                <a16:creationId xmlns:a16="http://schemas.microsoft.com/office/drawing/2014/main" id="{DC4BFC59-2BA0-BB1D-9826-D594C232C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0" y="838200"/>
            <a:ext cx="1842290" cy="12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1777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893647"/>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b="1" dirty="0">
              <a:solidFill>
                <a:srgbClr val="002B58"/>
              </a:solidFill>
              <a:latin typeface="Helvetica" pitchFamily="2" charset="0"/>
            </a:endParaRPr>
          </a:p>
          <a:p>
            <a:pPr marL="342900" indent="-342900">
              <a:buAutoNum type="arabicPeriod"/>
            </a:pPr>
            <a:r>
              <a:rPr lang="pl-PL" b="1" dirty="0">
                <a:solidFill>
                  <a:srgbClr val="002B58"/>
                </a:solidFill>
                <a:latin typeface="Helvetica" pitchFamily="2" charset="0"/>
              </a:rPr>
              <a:t>Śledzenie i kontrola zmian</a:t>
            </a:r>
          </a:p>
          <a:p>
            <a:pPr marL="285750" indent="-285750">
              <a:buFont typeface="Arial" panose="020B0604020202020204" pitchFamily="34" charset="0"/>
              <a:buChar char="•"/>
            </a:pPr>
            <a:r>
              <a:rPr lang="pl-PL" dirty="0">
                <a:solidFill>
                  <a:srgbClr val="002B58"/>
                </a:solidFill>
                <a:latin typeface="Helvetica" pitchFamily="2" charset="0"/>
              </a:rPr>
              <a:t>Historia zmian: kto, co i kiedy.</a:t>
            </a:r>
          </a:p>
          <a:p>
            <a:pPr marL="285750" indent="-285750">
              <a:buFont typeface="Arial" panose="020B0604020202020204" pitchFamily="34" charset="0"/>
              <a:buChar char="•"/>
            </a:pPr>
            <a:r>
              <a:rPr lang="pl-PL" dirty="0">
                <a:solidFill>
                  <a:srgbClr val="002B58"/>
                </a:solidFill>
                <a:latin typeface="Helvetica" pitchFamily="2" charset="0"/>
              </a:rPr>
              <a:t>Kontrola wersji: zarządzanie różnymi wersjami bazy danych.</a:t>
            </a:r>
          </a:p>
          <a:p>
            <a:endParaRPr lang="pl-PL" dirty="0">
              <a:solidFill>
                <a:srgbClr val="002B58"/>
              </a:solidFill>
              <a:latin typeface="Helvetica" pitchFamily="2" charset="0"/>
            </a:endParaRPr>
          </a:p>
          <a:p>
            <a:r>
              <a:rPr lang="pl-PL" b="1" dirty="0">
                <a:solidFill>
                  <a:srgbClr val="002B58"/>
                </a:solidFill>
                <a:latin typeface="Helvetica" pitchFamily="2" charset="0"/>
              </a:rPr>
              <a:t>2. Reprodukcja i odtwarzanie stanu bazy danych</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Odtwarzanie: powrót do wcześniejszej wersji.</a:t>
            </a:r>
          </a:p>
          <a:p>
            <a:pPr marL="285750" indent="-285750">
              <a:buFont typeface="Arial" panose="020B0604020202020204" pitchFamily="34" charset="0"/>
              <a:buChar char="•"/>
            </a:pPr>
            <a:r>
              <a:rPr lang="pl-PL" dirty="0">
                <a:solidFill>
                  <a:srgbClr val="002B58"/>
                </a:solidFill>
                <a:latin typeface="Helvetica" pitchFamily="2" charset="0"/>
              </a:rPr>
              <a:t>Reprodukcja: tworzenie kopii bazy danych dla testów i rozwoju.</a:t>
            </a:r>
          </a:p>
          <a:p>
            <a:endParaRPr lang="pl-PL" dirty="0">
              <a:solidFill>
                <a:srgbClr val="002B58"/>
              </a:solidFill>
              <a:latin typeface="Helvetica" pitchFamily="2" charset="0"/>
            </a:endParaRPr>
          </a:p>
          <a:p>
            <a:r>
              <a:rPr lang="pl-PL" b="1" dirty="0">
                <a:solidFill>
                  <a:srgbClr val="002B58"/>
                </a:solidFill>
                <a:latin typeface="Helvetica" pitchFamily="2" charset="0"/>
              </a:rPr>
              <a:t>3. Spójność danych</a:t>
            </a:r>
          </a:p>
          <a:p>
            <a:pPr marL="285750" indent="-285750">
              <a:buFont typeface="Arial" panose="020B0604020202020204" pitchFamily="34" charset="0"/>
              <a:buChar char="•"/>
            </a:pPr>
            <a:r>
              <a:rPr lang="pl-PL" dirty="0">
                <a:solidFill>
                  <a:srgbClr val="002B58"/>
                </a:solidFill>
                <a:latin typeface="Helvetica" pitchFamily="2" charset="0"/>
              </a:rPr>
              <a:t>Zapewnienie spójności: zmiany w strukturze danych.</a:t>
            </a:r>
          </a:p>
          <a:p>
            <a:pPr marL="285750" indent="-285750">
              <a:buFont typeface="Arial" panose="020B0604020202020204" pitchFamily="34" charset="0"/>
              <a:buChar char="•"/>
            </a:pPr>
            <a:r>
              <a:rPr lang="pl-PL" dirty="0">
                <a:solidFill>
                  <a:srgbClr val="002B58"/>
                </a:solidFill>
                <a:latin typeface="Helvetica" pitchFamily="2" charset="0"/>
              </a:rPr>
              <a:t>Synchronizacja: utrzymanie zgodności między środowiskami.</a:t>
            </a:r>
          </a:p>
          <a:p>
            <a:endParaRPr lang="pl-PL" dirty="0">
              <a:solidFill>
                <a:srgbClr val="002B58"/>
              </a:solidFill>
              <a:latin typeface="Helvetica" pitchFamily="2" charset="0"/>
            </a:endParaRPr>
          </a:p>
          <a:p>
            <a:r>
              <a:rPr lang="pl-PL" b="1" dirty="0">
                <a:solidFill>
                  <a:srgbClr val="002B58"/>
                </a:solidFill>
                <a:latin typeface="Helvetica" pitchFamily="2" charset="0"/>
              </a:rPr>
              <a:t>4. Automatyzacja wdrożeń</a:t>
            </a:r>
          </a:p>
          <a:p>
            <a:pPr marL="285750" indent="-285750">
              <a:buFont typeface="Arial" panose="020B0604020202020204" pitchFamily="34" charset="0"/>
              <a:buChar char="•"/>
            </a:pPr>
            <a:r>
              <a:rPr lang="pl-PL" dirty="0" err="1">
                <a:solidFill>
                  <a:srgbClr val="002B58"/>
                </a:solidFill>
                <a:latin typeface="Helvetica" pitchFamily="2" charset="0"/>
              </a:rPr>
              <a:t>Skryptowanie</a:t>
            </a:r>
            <a:r>
              <a:rPr lang="pl-PL" dirty="0">
                <a:solidFill>
                  <a:srgbClr val="002B58"/>
                </a:solidFill>
                <a:latin typeface="Helvetica" pitchFamily="2" charset="0"/>
              </a:rPr>
              <a:t>: automatyzacja migracji bazy danych.</a:t>
            </a:r>
          </a:p>
          <a:p>
            <a:pPr marL="285750" indent="-285750">
              <a:buFont typeface="Arial" panose="020B0604020202020204" pitchFamily="34" charset="0"/>
              <a:buChar char="•"/>
            </a:pPr>
            <a:r>
              <a:rPr lang="pl-PL" dirty="0">
                <a:solidFill>
                  <a:srgbClr val="002B58"/>
                </a:solidFill>
                <a:latin typeface="Helvetica" pitchFamily="2" charset="0"/>
              </a:rPr>
              <a:t>CI/CD: ciągła integracja i dostarczanie z automatycznym wdrażaniem zmian.</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2002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386090"/>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sz="1600" dirty="0">
              <a:solidFill>
                <a:srgbClr val="002B58"/>
              </a:solidFill>
              <a:latin typeface="Helvetica" pitchFamily="2" charset="0"/>
            </a:endParaRPr>
          </a:p>
          <a:p>
            <a:r>
              <a:rPr lang="pl-PL" sz="1600" b="1" dirty="0">
                <a:solidFill>
                  <a:srgbClr val="002B58"/>
                </a:solidFill>
                <a:latin typeface="Helvetica" pitchFamily="2" charset="0"/>
              </a:rPr>
              <a:t>5. Zgodność z przepisami</a:t>
            </a:r>
          </a:p>
          <a:p>
            <a:pPr marL="285750" indent="-285750">
              <a:buFont typeface="Arial" panose="020B0604020202020204" pitchFamily="34" charset="0"/>
              <a:buChar char="•"/>
            </a:pPr>
            <a:r>
              <a:rPr lang="pl-PL" sz="1600" dirty="0">
                <a:solidFill>
                  <a:srgbClr val="002B58"/>
                </a:solidFill>
                <a:latin typeface="Helvetica" pitchFamily="2" charset="0"/>
              </a:rPr>
              <a:t>Audyt: dokumentacja wszystkich zmian dla celów regulacyjnych.</a:t>
            </a:r>
          </a:p>
          <a:p>
            <a:endParaRPr lang="pl-PL" sz="1600" dirty="0">
              <a:solidFill>
                <a:srgbClr val="002B58"/>
              </a:solidFill>
              <a:latin typeface="Helvetica" pitchFamily="2" charset="0"/>
            </a:endParaRPr>
          </a:p>
          <a:p>
            <a:r>
              <a:rPr lang="pl-PL" sz="1600" b="1" dirty="0">
                <a:solidFill>
                  <a:srgbClr val="002B58"/>
                </a:solidFill>
                <a:latin typeface="Helvetica" pitchFamily="2" charset="0"/>
              </a:rPr>
              <a:t>6. Współpraca zespołowa</a:t>
            </a:r>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Koordynacja: praca nad różnymi aspektami bez konfliktów.</a:t>
            </a:r>
          </a:p>
          <a:p>
            <a:pPr marL="285750" indent="-285750">
              <a:buFont typeface="Arial" panose="020B0604020202020204" pitchFamily="34" charset="0"/>
              <a:buChar char="•"/>
            </a:pPr>
            <a:r>
              <a:rPr lang="pl-PL" sz="1600" dirty="0">
                <a:solidFill>
                  <a:srgbClr val="002B58"/>
                </a:solidFill>
                <a:latin typeface="Helvetica" pitchFamily="2" charset="0"/>
              </a:rPr>
              <a:t>Konsolidacja zmian: integracja zmian od różnych deweloperów.</a:t>
            </a:r>
          </a:p>
          <a:p>
            <a:pPr marL="285750" indent="-285750">
              <a:buFont typeface="Arial" panose="020B0604020202020204" pitchFamily="34" charset="0"/>
              <a:buChar char="•"/>
            </a:pPr>
            <a:r>
              <a:rPr lang="pl-PL" sz="1600" dirty="0">
                <a:solidFill>
                  <a:srgbClr val="002B58"/>
                </a:solidFill>
                <a:latin typeface="Helvetica" pitchFamily="2" charset="0"/>
              </a:rPr>
              <a:t>Narzędzia do wersjonowania</a:t>
            </a:r>
          </a:p>
          <a:p>
            <a:pPr marL="742950" lvl="1" indent="-285750">
              <a:buFont typeface="Wingdings" panose="05000000000000000000" pitchFamily="2" charset="2"/>
              <a:buChar char="v"/>
            </a:pPr>
            <a:r>
              <a:rPr lang="pl-PL" sz="1600" dirty="0" err="1">
                <a:solidFill>
                  <a:srgbClr val="002B58"/>
                </a:solidFill>
                <a:latin typeface="Helvetica" pitchFamily="2" charset="0"/>
              </a:rPr>
              <a:t>Flyway</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Liquibase</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Redgate</a:t>
            </a:r>
            <a:r>
              <a:rPr lang="pl-PL" sz="1600" dirty="0">
                <a:solidFill>
                  <a:srgbClr val="002B58"/>
                </a:solidFill>
                <a:latin typeface="Helvetica" pitchFamily="2" charset="0"/>
              </a:rPr>
              <a:t> SQL Source Control</a:t>
            </a:r>
          </a:p>
          <a:p>
            <a:pPr marL="742950" lvl="1" indent="-285750">
              <a:buFont typeface="Wingdings" panose="05000000000000000000" pitchFamily="2" charset="2"/>
              <a:buChar char="v"/>
            </a:pPr>
            <a:r>
              <a:rPr lang="pl-PL" sz="1600" dirty="0" err="1">
                <a:solidFill>
                  <a:srgbClr val="002B58"/>
                </a:solidFill>
                <a:latin typeface="Helvetica" pitchFamily="2" charset="0"/>
              </a:rPr>
              <a:t>Alembic</a:t>
            </a:r>
            <a:r>
              <a:rPr lang="pl-PL" sz="1600" dirty="0">
                <a:solidFill>
                  <a:srgbClr val="002B58"/>
                </a:solidFill>
                <a:latin typeface="Helvetica" pitchFamily="2" charset="0"/>
              </a:rPr>
              <a:t> (</a:t>
            </a:r>
            <a:r>
              <a:rPr lang="pl-PL" sz="1600" dirty="0" err="1">
                <a:solidFill>
                  <a:srgbClr val="002B58"/>
                </a:solidFill>
                <a:latin typeface="Helvetica" pitchFamily="2" charset="0"/>
              </a:rPr>
              <a:t>SQLAlchemy</a:t>
            </a:r>
            <a:r>
              <a:rPr lang="pl-PL" sz="1600" dirty="0">
                <a:solidFill>
                  <a:srgbClr val="002B58"/>
                </a:solidFill>
                <a:latin typeface="Helvetica" pitchFamily="2" charset="0"/>
              </a:rPr>
              <a:t>)</a:t>
            </a:r>
          </a:p>
          <a:p>
            <a:pPr marL="742950" lvl="1" indent="-285750">
              <a:buFont typeface="Wingdings" panose="05000000000000000000" pitchFamily="2" charset="2"/>
              <a:buChar char="v"/>
            </a:pPr>
            <a:r>
              <a:rPr lang="pl-PL" sz="1600" dirty="0">
                <a:solidFill>
                  <a:srgbClr val="002B58"/>
                </a:solidFill>
                <a:latin typeface="Helvetica" pitchFamily="2" charset="0"/>
              </a:rPr>
              <a:t>Praktyczne podejścia</a:t>
            </a:r>
          </a:p>
          <a:p>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Skrypty migracyjne: zapisane w systemie kontroli wersji (Git).</a:t>
            </a:r>
          </a:p>
          <a:p>
            <a:pPr marL="285750" indent="-285750">
              <a:buFont typeface="Arial" panose="020B0604020202020204" pitchFamily="34" charset="0"/>
              <a:buChar char="•"/>
            </a:pPr>
            <a:r>
              <a:rPr lang="pl-PL" sz="1600" dirty="0">
                <a:solidFill>
                  <a:srgbClr val="002B58"/>
                </a:solidFill>
                <a:latin typeface="Helvetica" pitchFamily="2" charset="0"/>
              </a:rPr>
              <a:t>Automatyzacja CI/CD: integracja narzędzi wersjonowania z </a:t>
            </a:r>
            <a:r>
              <a:rPr lang="pl-PL" sz="1600" dirty="0" err="1">
                <a:solidFill>
                  <a:srgbClr val="002B58"/>
                </a:solidFill>
                <a:latin typeface="Helvetica" pitchFamily="2" charset="0"/>
              </a:rPr>
              <a:t>pipeline'ami</a:t>
            </a:r>
            <a:r>
              <a:rPr lang="pl-PL" sz="1600" dirty="0">
                <a:solidFill>
                  <a:srgbClr val="002B58"/>
                </a:solidFill>
                <a:latin typeface="Helvetica" pitchFamily="2" charset="0"/>
              </a:rPr>
              <a:t> CI/CD.</a:t>
            </a:r>
          </a:p>
          <a:p>
            <a:pPr marL="285750" indent="-285750">
              <a:buFont typeface="Arial" panose="020B0604020202020204" pitchFamily="34" charset="0"/>
              <a:buChar char="•"/>
            </a:pPr>
            <a:endParaRPr lang="pl-PL" sz="1600" dirty="0">
              <a:solidFill>
                <a:srgbClr val="002B58"/>
              </a:solidFill>
              <a:latin typeface="Helvetica" pitchFamily="2" charset="0"/>
            </a:endParaRPr>
          </a:p>
          <a:p>
            <a:endParaRPr lang="pl-PL" sz="1600" dirty="0">
              <a:solidFill>
                <a:srgbClr val="002B58"/>
              </a:solidFill>
              <a:latin typeface="Helvetica" pitchFamily="2" charset="0"/>
            </a:endParaRPr>
          </a:p>
          <a:p>
            <a:r>
              <a:rPr lang="pl-PL" sz="1600" b="1" dirty="0">
                <a:solidFill>
                  <a:srgbClr val="002B58"/>
                </a:solidFill>
                <a:latin typeface="Helvetica" pitchFamily="2" charset="0"/>
              </a:rPr>
              <a:t>Podsumowanie: Wersjonowanie zmian w bazie danych zapewnia śledzenie, kontrolę, spójność, automatyzację i współpracę, co prowadzi do stabilności i wysokiej jakości projektów.</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604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078313"/>
          </a:xfrm>
          <a:prstGeom prst="rect">
            <a:avLst/>
          </a:prstGeom>
          <a:noFill/>
        </p:spPr>
        <p:txBody>
          <a:bodyPr wrap="square">
            <a:spAutoFit/>
          </a:bodyPr>
          <a:lstStyle/>
          <a:p>
            <a:pPr algn="ctr"/>
            <a:r>
              <a:rPr lang="pl-PL" sz="2400" b="1" dirty="0">
                <a:solidFill>
                  <a:srgbClr val="002B58"/>
                </a:solidFill>
                <a:latin typeface="Helvetica" pitchFamily="2" charset="0"/>
              </a:rPr>
              <a:t>Problemy wprowadzania ręcznie zmian w bazie danych</a:t>
            </a:r>
          </a:p>
          <a:p>
            <a:pPr algn="ctr"/>
            <a:endParaRPr lang="pl-PL" dirty="0">
              <a:solidFill>
                <a:srgbClr val="002B58"/>
              </a:solidFill>
              <a:latin typeface="Helvetica" pitchFamily="2" charset="0"/>
            </a:endParaRPr>
          </a:p>
          <a:p>
            <a:pPr marL="342900" indent="-342900">
              <a:buFont typeface="+mj-lt"/>
              <a:buAutoNum type="arabicPeriod"/>
            </a:pPr>
            <a:r>
              <a:rPr lang="pl-PL" b="1" dirty="0">
                <a:solidFill>
                  <a:srgbClr val="002B58"/>
                </a:solidFill>
                <a:latin typeface="Helvetica" pitchFamily="2" charset="0"/>
              </a:rPr>
              <a:t>Brak śledzenia i dokumentacji: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historii zmian: Trudności w śledzeniu, kto, kiedy i dlaczego wprowadził zmiany.</a:t>
            </a:r>
          </a:p>
          <a:p>
            <a:pPr marL="285750" indent="-285750">
              <a:buFont typeface="Arial" panose="020B0604020202020204" pitchFamily="34" charset="0"/>
              <a:buChar char="•"/>
            </a:pPr>
            <a:r>
              <a:rPr lang="pl-PL" dirty="0">
                <a:solidFill>
                  <a:srgbClr val="002B58"/>
                </a:solidFill>
                <a:latin typeface="Helvetica" pitchFamily="2" charset="0"/>
              </a:rPr>
              <a:t>Niewystarczająca dokumentacja: Brak pełnej wiedzy o aktualnym stanie bazy danych.</a:t>
            </a:r>
          </a:p>
          <a:p>
            <a:r>
              <a:rPr lang="pl-PL" dirty="0">
                <a:solidFill>
                  <a:srgbClr val="002B58"/>
                </a:solidFill>
                <a:latin typeface="Helvetica" pitchFamily="2" charset="0"/>
              </a:rPr>
              <a:t> </a:t>
            </a:r>
          </a:p>
          <a:p>
            <a:pPr marL="342900" indent="-342900">
              <a:buFont typeface="+mj-lt"/>
              <a:buAutoNum type="arabicPeriod" startAt="2"/>
            </a:pPr>
            <a:r>
              <a:rPr lang="pl-PL" b="1" dirty="0">
                <a:solidFill>
                  <a:srgbClr val="002B58"/>
                </a:solidFill>
                <a:latin typeface="Helvetica" pitchFamily="2" charset="0"/>
              </a:rPr>
              <a:t>Brak spójności: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Niespójność środowisk: Różnice między środowiskami (deweloperskie, testowe, produkcyjne).</a:t>
            </a:r>
          </a:p>
          <a:p>
            <a:pPr marL="285750" indent="-285750">
              <a:buFont typeface="Arial" panose="020B0604020202020204" pitchFamily="34" charset="0"/>
              <a:buChar char="•"/>
            </a:pPr>
            <a:r>
              <a:rPr lang="pl-PL" dirty="0">
                <a:solidFill>
                  <a:srgbClr val="002B58"/>
                </a:solidFill>
                <a:latin typeface="Helvetica" pitchFamily="2" charset="0"/>
              </a:rPr>
              <a:t>Błędy ludzkie: Wysokie ryzyko literówek i pomyłek w skryptach SQL.</a:t>
            </a:r>
          </a:p>
          <a:p>
            <a:endParaRPr lang="pl-PL" dirty="0">
              <a:solidFill>
                <a:srgbClr val="002B58"/>
              </a:solidFill>
              <a:latin typeface="Helvetica" pitchFamily="2" charset="0"/>
            </a:endParaRPr>
          </a:p>
          <a:p>
            <a:pPr marL="342900" indent="-342900">
              <a:buFont typeface="+mj-lt"/>
              <a:buAutoNum type="arabicPeriod" startAt="3"/>
            </a:pPr>
            <a:r>
              <a:rPr lang="pl-PL" b="1" dirty="0">
                <a:solidFill>
                  <a:srgbClr val="002B58"/>
                </a:solidFill>
                <a:latin typeface="Helvetica" pitchFamily="2" charset="0"/>
              </a:rPr>
              <a:t>Utrudnione zarządzanie i automatyzacja:</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automatyzacji: Trudności we wdrażaniu procesów CI/CD.</a:t>
            </a:r>
          </a:p>
          <a:p>
            <a:pPr marL="285750" indent="-285750">
              <a:buFont typeface="Arial" panose="020B0604020202020204" pitchFamily="34" charset="0"/>
              <a:buChar char="•"/>
            </a:pPr>
            <a:r>
              <a:rPr lang="pl-PL" dirty="0">
                <a:solidFill>
                  <a:srgbClr val="002B58"/>
                </a:solidFill>
                <a:latin typeface="Helvetica" pitchFamily="2" charset="0"/>
              </a:rPr>
              <a:t>Trudności w </a:t>
            </a:r>
            <a:r>
              <a:rPr lang="pl-PL" dirty="0" err="1">
                <a:solidFill>
                  <a:srgbClr val="002B58"/>
                </a:solidFill>
                <a:latin typeface="Helvetica" pitchFamily="2" charset="0"/>
              </a:rPr>
              <a:t>rollback</a:t>
            </a:r>
            <a:r>
              <a:rPr lang="pl-PL" dirty="0">
                <a:solidFill>
                  <a:srgbClr val="002B58"/>
                </a:solidFill>
                <a:latin typeface="Helvetica" pitchFamily="2" charset="0"/>
              </a:rPr>
              <a:t>: Skomplikowane cofanie manualnych zmian.</a:t>
            </a:r>
          </a:p>
          <a:p>
            <a:pPr marL="285750" indent="-285750">
              <a:buFont typeface="Arial" panose="020B0604020202020204" pitchFamily="34" charset="0"/>
              <a:buChar char="•"/>
            </a:pPr>
            <a:r>
              <a:rPr lang="pl-PL" dirty="0">
                <a:solidFill>
                  <a:srgbClr val="002B58"/>
                </a:solidFill>
                <a:latin typeface="Helvetica" pitchFamily="2" charset="0"/>
              </a:rPr>
              <a:t>Podsumowanie: Manualne zmiany są podatne na błędy, utrudniają śledzenie i automatyzację oraz mogą prowadzić do niespójności i problemów w zarządzaniu bazą danych.</a:t>
            </a: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10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2050" name="Picture 2">
            <a:extLst>
              <a:ext uri="{FF2B5EF4-FFF2-40B4-BE49-F238E27FC236}">
                <a16:creationId xmlns:a16="http://schemas.microsoft.com/office/drawing/2014/main" id="{4F5FD78B-12F4-E465-FA8E-93BD8347B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5" y="702052"/>
            <a:ext cx="10810875" cy="5210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027217-5B92-75E7-AB6B-F24C75AA87E0}"/>
              </a:ext>
            </a:extLst>
          </p:cNvPr>
          <p:cNvSpPr txBox="1"/>
          <p:nvPr/>
        </p:nvSpPr>
        <p:spPr>
          <a:xfrm>
            <a:off x="9067800" y="5815744"/>
            <a:ext cx="6093912" cy="261610"/>
          </a:xfrm>
          <a:prstGeom prst="rect">
            <a:avLst/>
          </a:prstGeom>
          <a:noFill/>
        </p:spPr>
        <p:txBody>
          <a:bodyPr wrap="square">
            <a:spAutoFit/>
          </a:bodyPr>
          <a:lstStyle/>
          <a:p>
            <a:r>
              <a:rPr lang="pl-PL" sz="1100" err="1">
                <a:latin typeface="Helvetica" panose="020B0604020202020204" pitchFamily="34" charset="0"/>
                <a:cs typeface="Helvetica" panose="020B0604020202020204" pitchFamily="34" charset="0"/>
              </a:rPr>
              <a:t>Żródło</a:t>
            </a:r>
            <a:r>
              <a:rPr lang="pl-PL" sz="1100">
                <a:latin typeface="Helvetica" panose="020B0604020202020204" pitchFamily="34" charset="0"/>
                <a:cs typeface="Helvetica" panose="020B0604020202020204" pitchFamily="34" charset="0"/>
              </a:rPr>
              <a:t>: </a:t>
            </a:r>
            <a:r>
              <a:rPr lang="de-DE" sz="1100" err="1">
                <a:latin typeface="Helvetica" panose="020B0604020202020204" pitchFamily="34" charset="0"/>
                <a:cs typeface="Helvetica" panose="020B0604020202020204" pitchFamily="34" charset="0"/>
              </a:rPr>
              <a:t>edureka</a:t>
            </a:r>
            <a:endParaRPr lang="de-DE" sz="1100">
              <a:latin typeface="Helvetica" panose="020B0604020202020204" pitchFamily="34" charset="0"/>
              <a:cs typeface="Helvetica" panose="020B0604020202020204" pitchFamily="34"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9754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231596" y="2083925"/>
            <a:ext cx="10024105" cy="2185214"/>
          </a:xfrm>
          <a:prstGeom prst="rect">
            <a:avLst/>
          </a:prstGeom>
          <a:noFill/>
        </p:spPr>
        <p:txBody>
          <a:bodyPr wrap="square">
            <a:spAutoFit/>
          </a:bodyPr>
          <a:lstStyle/>
          <a:p>
            <a:pPr algn="ctr"/>
            <a:r>
              <a:rPr lang="pl-PL" sz="2400" b="1" i="1" dirty="0" err="1">
                <a:solidFill>
                  <a:srgbClr val="002B58"/>
                </a:solidFill>
                <a:latin typeface="Helvetica" pitchFamily="2" charset="0"/>
              </a:rPr>
              <a:t>Liquibase</a:t>
            </a:r>
            <a:r>
              <a:rPr lang="pl-PL" sz="2400" b="1" i="1" dirty="0">
                <a:solidFill>
                  <a:srgbClr val="002B58"/>
                </a:solidFill>
                <a:latin typeface="Helvetica" pitchFamily="2" charset="0"/>
              </a:rPr>
              <a:t> to rozwiązanie do zarządzania zmianami w schematach baz danych, które umożliwia szybsze i bezpieczniejsze wprowadzanie zmian w bazach danych od etapu rozwoju </a:t>
            </a:r>
            <a:br>
              <a:rPr lang="pl-PL" sz="2400" b="1" i="1" dirty="0">
                <a:solidFill>
                  <a:srgbClr val="002B58"/>
                </a:solidFill>
                <a:latin typeface="Helvetica" pitchFamily="2" charset="0"/>
              </a:rPr>
            </a:br>
            <a:r>
              <a:rPr lang="pl-PL" sz="2400" b="1" i="1" dirty="0">
                <a:solidFill>
                  <a:srgbClr val="002B58"/>
                </a:solidFill>
                <a:latin typeface="Helvetica" pitchFamily="2" charset="0"/>
              </a:rPr>
              <a:t>do produkcji.</a:t>
            </a:r>
            <a:endParaRPr lang="en-US" sz="2400" b="1" dirty="0">
              <a:solidFill>
                <a:srgbClr val="002B58"/>
              </a:solidFill>
              <a:latin typeface="Helvetica" pitchFamily="2" charset="0"/>
            </a:endParaRPr>
          </a:p>
          <a:p>
            <a:pPr algn="ctr"/>
            <a:endParaRPr lang="pl-PL" sz="2400" b="1" dirty="0">
              <a:solidFill>
                <a:srgbClr val="002B58"/>
              </a:solidFill>
              <a:latin typeface="Helvetica" pitchFamily="2" charset="0"/>
            </a:endParaRPr>
          </a:p>
          <a:p>
            <a:endParaRPr lang="pl-PL" sz="1600"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962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Jakie bazy danych współpracują z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pic>
        <p:nvPicPr>
          <p:cNvPr id="9" name="Grafik 8">
            <a:extLst>
              <a:ext uri="{FF2B5EF4-FFF2-40B4-BE49-F238E27FC236}">
                <a16:creationId xmlns:a16="http://schemas.microsoft.com/office/drawing/2014/main" id="{91861543-1F49-EEE0-205F-6B813E044B61}"/>
              </a:ext>
            </a:extLst>
          </p:cNvPr>
          <p:cNvPicPr>
            <a:picLocks noChangeAspect="1"/>
          </p:cNvPicPr>
          <p:nvPr/>
        </p:nvPicPr>
        <p:blipFill>
          <a:blip r:embed="rId5"/>
          <a:stretch>
            <a:fillRect/>
          </a:stretch>
        </p:blipFill>
        <p:spPr>
          <a:xfrm>
            <a:off x="1885194" y="1718659"/>
            <a:ext cx="8773785" cy="3994717"/>
          </a:xfrm>
          <a:prstGeom prst="rect">
            <a:avLst/>
          </a:prstGeom>
        </p:spPr>
      </p:pic>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13" name="Picture 2" descr="CI/CD Databases with Liquibase. A solution for continuous database… | by  Jonathan Manera | Medium">
            <a:extLst>
              <a:ext uri="{FF2B5EF4-FFF2-40B4-BE49-F238E27FC236}">
                <a16:creationId xmlns:a16="http://schemas.microsoft.com/office/drawing/2014/main" id="{86F270CB-2DF6-8FA5-BF7E-E128C3C482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5777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Z jakimi formatami współpracuje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6" name="Grafik 5">
            <a:extLst>
              <a:ext uri="{FF2B5EF4-FFF2-40B4-BE49-F238E27FC236}">
                <a16:creationId xmlns:a16="http://schemas.microsoft.com/office/drawing/2014/main" id="{FAB605CC-6156-563B-09F5-E23EFBC283A1}"/>
              </a:ext>
            </a:extLst>
          </p:cNvPr>
          <p:cNvPicPr>
            <a:picLocks noChangeAspect="1"/>
          </p:cNvPicPr>
          <p:nvPr/>
        </p:nvPicPr>
        <p:blipFill>
          <a:blip r:embed="rId5"/>
          <a:stretch>
            <a:fillRect/>
          </a:stretch>
        </p:blipFill>
        <p:spPr>
          <a:xfrm>
            <a:off x="1466850" y="1062037"/>
            <a:ext cx="9258300" cy="4733925"/>
          </a:xfrm>
          <a:prstGeom prst="rect">
            <a:avLst/>
          </a:prstGeom>
        </p:spPr>
      </p:pic>
      <p:pic>
        <p:nvPicPr>
          <p:cNvPr id="11" name="Picture 2" descr="CI/CD Databases with Liquibase. A solution for continuous database… | by  Jonathan Manera | Medium">
            <a:extLst>
              <a:ext uri="{FF2B5EF4-FFF2-40B4-BE49-F238E27FC236}">
                <a16:creationId xmlns:a16="http://schemas.microsoft.com/office/drawing/2014/main" id="{C2933A71-6B88-F06B-148B-31FA37305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2764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definicje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477328"/>
          </a:xfrm>
          <a:prstGeom prst="rect">
            <a:avLst/>
          </a:prstGeom>
          <a:noFill/>
        </p:spPr>
        <p:txBody>
          <a:bodyPr wrap="square">
            <a:spAutoFit/>
          </a:bodyPr>
          <a:lstStyle/>
          <a:p>
            <a:r>
              <a:rPr lang="pl-PL" dirty="0">
                <a:solidFill>
                  <a:srgbClr val="002B58"/>
                </a:solidFill>
                <a:latin typeface="Helvetica" pitchFamily="2" charset="0"/>
              </a:rPr>
              <a:t>Zmiany w bazie danych mają format zestawów zmian - </a:t>
            </a:r>
            <a:r>
              <a:rPr lang="pl-PL" b="1" dirty="0" err="1">
                <a:solidFill>
                  <a:srgbClr val="002B58"/>
                </a:solidFill>
                <a:latin typeface="Helvetica" pitchFamily="2" charset="0"/>
              </a:rPr>
              <a:t>Changeset</a:t>
            </a:r>
            <a:r>
              <a:rPr lang="pl-PL" dirty="0">
                <a:solidFill>
                  <a:srgbClr val="002B58"/>
                </a:solidFill>
                <a:latin typeface="Helvetica" pitchFamily="2" charset="0"/>
              </a:rPr>
              <a:t>. </a:t>
            </a:r>
            <a:r>
              <a:rPr lang="pl-PL" dirty="0" err="1">
                <a:solidFill>
                  <a:srgbClr val="002B58"/>
                </a:solidFill>
                <a:latin typeface="Helvetica" pitchFamily="2" charset="0"/>
              </a:rPr>
              <a:t>Changesety</a:t>
            </a:r>
            <a:r>
              <a:rPr lang="pl-PL" dirty="0">
                <a:solidFill>
                  <a:srgbClr val="002B58"/>
                </a:solidFill>
                <a:latin typeface="Helvetica" pitchFamily="2" charset="0"/>
              </a:rPr>
              <a:t> zawierają typy zmian (</a:t>
            </a:r>
            <a:r>
              <a:rPr lang="pl-PL" b="1" dirty="0" err="1">
                <a:solidFill>
                  <a:srgbClr val="002B58"/>
                </a:solidFill>
                <a:latin typeface="Helvetica" pitchFamily="2" charset="0"/>
              </a:rPr>
              <a:t>changeType</a:t>
            </a:r>
            <a:r>
              <a:rPr lang="pl-PL" dirty="0">
                <a:solidFill>
                  <a:srgbClr val="002B58"/>
                </a:solidFill>
                <a:latin typeface="Helvetica" pitchFamily="2" charset="0"/>
              </a:rPr>
              <a:t>), które są typami operacji do zastosowania w bazie danych, takimi jak dodanie kolumny lub klucza podstawowego. </a:t>
            </a:r>
          </a:p>
          <a:p>
            <a:endParaRPr lang="pl-PL" dirty="0">
              <a:solidFill>
                <a:srgbClr val="002B58"/>
              </a:solidFill>
              <a:latin typeface="Helvetica" pitchFamily="2" charset="0"/>
            </a:endParaRPr>
          </a:p>
          <a:p>
            <a:r>
              <a:rPr lang="pl-PL" dirty="0" err="1">
                <a:solidFill>
                  <a:srgbClr val="002B58"/>
                </a:solidFill>
                <a:latin typeface="Helvetica" pitchFamily="2" charset="0"/>
              </a:rPr>
              <a:t>Tagi</a:t>
            </a:r>
            <a:r>
              <a:rPr lang="pl-PL" dirty="0">
                <a:solidFill>
                  <a:srgbClr val="002B58"/>
                </a:solidFill>
                <a:latin typeface="Helvetica" pitchFamily="2" charset="0"/>
              </a:rPr>
              <a:t> kontekstu, etykiety i warunku wstępnego dziennika zmian (</a:t>
            </a:r>
            <a:r>
              <a:rPr lang="pl-PL" b="1" dirty="0" err="1">
                <a:solidFill>
                  <a:srgbClr val="002B58"/>
                </a:solidFill>
                <a:latin typeface="Helvetica" pitchFamily="2" charset="0"/>
              </a:rPr>
              <a:t>changelog</a:t>
            </a:r>
            <a:r>
              <a:rPr lang="pl-PL" dirty="0">
                <a:solidFill>
                  <a:srgbClr val="002B58"/>
                </a:solidFill>
                <a:latin typeface="Helvetica" pitchFamily="2" charset="0"/>
              </a:rPr>
              <a:t>) pomagają precyzyjnie kontrolować, kiedy wprowadzana jest zmiana w bazie danych i do którego środowiska bazy danych jest wdrażana.</a:t>
            </a:r>
          </a:p>
        </p:txBody>
      </p:sp>
      <p:pic>
        <p:nvPicPr>
          <p:cNvPr id="10242" name="Picture 2">
            <a:extLst>
              <a:ext uri="{FF2B5EF4-FFF2-40B4-BE49-F238E27FC236}">
                <a16:creationId xmlns:a16="http://schemas.microsoft.com/office/drawing/2014/main" id="{B8812AF1-E964-D782-98CD-756763DEA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99" y="2581311"/>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EE4CF459-92ED-C615-DDBD-F3E9B1E0AB08}"/>
              </a:ext>
            </a:extLst>
          </p:cNvPr>
          <p:cNvSpPr txBox="1"/>
          <p:nvPr/>
        </p:nvSpPr>
        <p:spPr>
          <a:xfrm>
            <a:off x="7467600" y="5925015"/>
            <a:ext cx="6122018" cy="261610"/>
          </a:xfrm>
          <a:prstGeom prst="rect">
            <a:avLst/>
          </a:prstGeom>
          <a:noFill/>
        </p:spPr>
        <p:txBody>
          <a:bodyPr wrap="square">
            <a:spAutoFit/>
          </a:bodyPr>
          <a:lstStyle/>
          <a:p>
            <a:r>
              <a:rPr lang="de-DE" sz="1050" dirty="0"/>
              <a:t>https://docs.liquibase.com/concepts/introduction-to-liquibase.html</a:t>
            </a:r>
          </a:p>
        </p:txBody>
      </p:sp>
      <p:pic>
        <p:nvPicPr>
          <p:cNvPr id="9" name="Picture 2" descr="CI/CD Databases with Liquibase. A solution for continuous database… | by  Jonathan Manera | Medium">
            <a:extLst>
              <a:ext uri="{FF2B5EF4-FFF2-40B4-BE49-F238E27FC236}">
                <a16:creationId xmlns:a16="http://schemas.microsoft.com/office/drawing/2014/main" id="{7313CA02-B373-D6BC-A907-50026482D1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81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Changelog</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200329"/>
          </a:xfrm>
          <a:prstGeom prst="rect">
            <a:avLst/>
          </a:prstGeom>
          <a:noFill/>
        </p:spPr>
        <p:txBody>
          <a:bodyPr wrap="square">
            <a:spAutoFit/>
          </a:bodyPr>
          <a:lstStyle/>
          <a:p>
            <a:r>
              <a:rPr lang="pl-PL" dirty="0">
                <a:solidFill>
                  <a:srgbClr val="002B58"/>
                </a:solidFill>
                <a:latin typeface="Helvetica" pitchFamily="2" charset="0"/>
              </a:rPr>
              <a:t>W </a:t>
            </a:r>
            <a:r>
              <a:rPr lang="pl-PL" dirty="0" err="1">
                <a:solidFill>
                  <a:srgbClr val="002B58"/>
                </a:solidFill>
                <a:latin typeface="Helvetica" pitchFamily="2" charset="0"/>
              </a:rPr>
              <a:t>Liquibase</a:t>
            </a:r>
            <a:r>
              <a:rPr lang="pl-PL" dirty="0">
                <a:solidFill>
                  <a:srgbClr val="002B58"/>
                </a:solidFill>
                <a:latin typeface="Helvetica" pitchFamily="2" charset="0"/>
              </a:rPr>
              <a:t> używa się tekstowego pliku dziennika zmian, aby sekwencyjnie wyświetlać wszystkie zmiany wprowadzone w bazie danych. To pomaga narzędzi </a:t>
            </a:r>
            <a:r>
              <a:rPr lang="pl-PL" dirty="0" err="1">
                <a:solidFill>
                  <a:srgbClr val="002B58"/>
                </a:solidFill>
                <a:latin typeface="Helvetica" pitchFamily="2" charset="0"/>
              </a:rPr>
              <a:t>Liquibase</a:t>
            </a:r>
            <a:r>
              <a:rPr lang="pl-PL" dirty="0">
                <a:solidFill>
                  <a:srgbClr val="002B58"/>
                </a:solidFill>
                <a:latin typeface="Helvetica" pitchFamily="2" charset="0"/>
              </a:rPr>
              <a:t> przeprowadzić audyt bazy danych i wykonać wszelkie zmiany, które nie zostały jeszcze zastosowane. Dziennik zmian można przechowywać i wersjonować w dowolnym narzędziu kontroli źródła (np. Git). </a:t>
            </a:r>
          </a:p>
        </p:txBody>
      </p:sp>
      <p:pic>
        <p:nvPicPr>
          <p:cNvPr id="9219" name="Picture 3">
            <a:extLst>
              <a:ext uri="{FF2B5EF4-FFF2-40B4-BE49-F238E27FC236}">
                <a16:creationId xmlns:a16="http://schemas.microsoft.com/office/drawing/2014/main" id="{ABA08A2E-F1D4-D2A4-6344-825062B97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24434"/>
            <a:ext cx="3505200" cy="34532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
            <a:extLst>
              <a:ext uri="{FF2B5EF4-FFF2-40B4-BE49-F238E27FC236}">
                <a16:creationId xmlns:a16="http://schemas.microsoft.com/office/drawing/2014/main" id="{9036502D-CC67-A6BA-661E-095B89382109}"/>
              </a:ext>
            </a:extLst>
          </p:cNvPr>
          <p:cNvSpPr>
            <a:spLocks noChangeArrowheads="1"/>
          </p:cNvSpPr>
          <p:nvPr/>
        </p:nvSpPr>
        <p:spPr bwMode="auto">
          <a:xfrm>
            <a:off x="6186160" y="2993365"/>
            <a:ext cx="4953000" cy="204671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174AD4"/>
                </a:solidFill>
                <a:effectLst/>
                <a:latin typeface="JetBrains Mono"/>
              </a:rPr>
              <a:t>xml</a:t>
            </a:r>
            <a:r>
              <a:rPr kumimoji="0" lang="de-DE" altLang="de-DE" sz="1100" b="0" i="0" u="none" strike="noStrike" cap="none" normalizeH="0" baseline="0" dirty="0">
                <a:ln>
                  <a:noFill/>
                </a:ln>
                <a:solidFill>
                  <a:srgbClr val="174AD4"/>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version</a:t>
            </a:r>
            <a:r>
              <a:rPr kumimoji="0" lang="de-DE" altLang="de-DE" sz="1100" b="0" i="0" u="none" strike="noStrike" cap="none" normalizeH="0" baseline="0" dirty="0">
                <a:ln>
                  <a:noFill/>
                </a:ln>
                <a:solidFill>
                  <a:srgbClr val="067D17"/>
                </a:solidFill>
                <a:effectLst/>
                <a:latin typeface="JetBrains Mono"/>
              </a:rPr>
              <a:t>="1.0" </a:t>
            </a:r>
            <a:r>
              <a:rPr kumimoji="0" lang="de-DE" altLang="de-DE" sz="1100" b="0" i="0" u="none" strike="noStrike" cap="none" normalizeH="0" baseline="0" dirty="0" err="1">
                <a:ln>
                  <a:noFill/>
                </a:ln>
                <a:solidFill>
                  <a:srgbClr val="174AD4"/>
                </a:solidFill>
                <a:effectLst/>
                <a:latin typeface="JetBrains Mono"/>
              </a:rPr>
              <a:t>encoding</a:t>
            </a:r>
            <a:r>
              <a:rPr kumimoji="0" lang="de-DE" altLang="de-DE" sz="1100" b="0" i="0" u="none" strike="noStrike" cap="none" normalizeH="0" baseline="0" dirty="0">
                <a:ln>
                  <a:noFill/>
                </a:ln>
                <a:solidFill>
                  <a:srgbClr val="067D17"/>
                </a:solidFill>
                <a:effectLst/>
                <a:latin typeface="JetBrains Mono"/>
              </a:rPr>
              <a:t>="UTF-8"</a:t>
            </a:r>
            <a:r>
              <a:rPr kumimoji="0" lang="de-DE" altLang="de-DE" sz="1100" b="0" i="1" u="none" strike="noStrike" cap="none" normalizeH="0" baseline="0" dirty="0">
                <a:ln>
                  <a:noFill/>
                </a:ln>
                <a:solidFill>
                  <a:srgbClr val="080808"/>
                </a:solidFill>
                <a:effectLst/>
                <a:latin typeface="JetBrains Mono"/>
              </a:rPr>
              <a:t>?&gt;</a:t>
            </a:r>
            <a:br>
              <a:rPr kumimoji="0" lang="de-DE" altLang="de-DE" sz="1100" b="0" i="1"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br>
              <a:rPr kumimoji="0" lang="de-DE" altLang="de-DE" sz="1100" b="0" i="0" u="none" strike="noStrike" cap="none" normalizeH="0" baseline="0" dirty="0">
                <a:ln>
                  <a:noFill/>
                </a:ln>
                <a:solidFill>
                  <a:srgbClr val="0033B3"/>
                </a:solidFill>
                <a:effectLst/>
                <a:latin typeface="JetBrains Mono"/>
              </a:rPr>
            </a:b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a:ln>
                  <a:noFill/>
                </a:ln>
                <a:solidFill>
                  <a:srgbClr val="067D17"/>
                </a:solidFill>
                <a:effectLst/>
                <a:latin typeface="JetBrains Mono"/>
              </a:rPr>
              <a:t>="http://www.w3.org/2001/XMLSchema-instance"</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err="1">
                <a:ln>
                  <a:noFill/>
                </a:ln>
                <a:solidFill>
                  <a:srgbClr val="174AD4"/>
                </a:solidFill>
                <a:effectLst/>
                <a:latin typeface="JetBrains Mono"/>
              </a:rPr>
              <a:t>:schemaLocation</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http://www.liquibase.org/xml/ns/dbchangelog/dbchangelog-4.1.xsd"</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&lt;</a:t>
            </a:r>
            <a:r>
              <a:rPr kumimoji="0" lang="de-DE" altLang="de-DE" sz="1100" b="0" i="0" u="none" strike="noStrike" cap="none" normalizeH="0" baseline="0" dirty="0" err="1">
                <a:ln>
                  <a:noFill/>
                </a:ln>
                <a:solidFill>
                  <a:srgbClr val="0033B3"/>
                </a:solidFill>
                <a:effectLst/>
                <a:latin typeface="JetBrains Mono"/>
              </a:rPr>
              <a:t>includeAll</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path</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database</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endParaRPr kumimoji="0" lang="de-DE" altLang="de-DE" sz="2800" b="0" i="0" u="none" strike="noStrike" cap="none" normalizeH="0" baseline="0" dirty="0">
              <a:ln>
                <a:noFill/>
              </a:ln>
              <a:solidFill>
                <a:schemeClr val="tx1"/>
              </a:solidFill>
              <a:effectLst/>
              <a:latin typeface="Arial" panose="020B0604020202020204" pitchFamily="34" charset="0"/>
            </a:endParaRPr>
          </a:p>
        </p:txBody>
      </p:sp>
      <p:pic>
        <p:nvPicPr>
          <p:cNvPr id="11" name="Picture 2" descr="CI/CD Databases with Liquibase. A solution for continuous database… | by  Jonathan Manera | Medium">
            <a:extLst>
              <a:ext uri="{FF2B5EF4-FFF2-40B4-BE49-F238E27FC236}">
                <a16:creationId xmlns:a16="http://schemas.microsoft.com/office/drawing/2014/main" id="{C87105BD-F0B0-9013-3E7A-164F86064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1975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3970318"/>
          </a:xfrm>
          <a:prstGeom prst="rect">
            <a:avLst/>
          </a:prstGeom>
          <a:noFill/>
        </p:spPr>
        <p:txBody>
          <a:bodyPr wrap="square">
            <a:spAutoFit/>
          </a:bodyPr>
          <a:lstStyle/>
          <a:p>
            <a:endParaRPr lang="pl-PL" dirty="0">
              <a:solidFill>
                <a:srgbClr val="002B58"/>
              </a:solidFill>
              <a:latin typeface="Helvetica" pitchFamily="2" charset="0"/>
            </a:endParaRPr>
          </a:p>
          <a:p>
            <a:r>
              <a:rPr lang="pl-PL" dirty="0">
                <a:solidFill>
                  <a:srgbClr val="002B58"/>
                </a:solidFill>
                <a:latin typeface="Helvetica" pitchFamily="2" charset="0"/>
              </a:rPr>
              <a:t>Pojedyncza zmiany w </a:t>
            </a:r>
            <a:r>
              <a:rPr lang="pl-PL" dirty="0" err="1">
                <a:solidFill>
                  <a:srgbClr val="002B58"/>
                </a:solidFill>
                <a:latin typeface="Helvetica" pitchFamily="2" charset="0"/>
              </a:rPr>
              <a:t>Changelogu</a:t>
            </a:r>
            <a:r>
              <a:rPr lang="pl-PL" dirty="0">
                <a:solidFill>
                  <a:srgbClr val="002B58"/>
                </a:solidFill>
                <a:latin typeface="Helvetica" pitchFamily="2" charset="0"/>
              </a:rPr>
              <a:t> zmian nazywana jest zestawem zmian (</a:t>
            </a:r>
            <a:r>
              <a:rPr lang="pl-PL" dirty="0" err="1">
                <a:solidFill>
                  <a:srgbClr val="002B58"/>
                </a:solidFill>
                <a:latin typeface="Helvetica" pitchFamily="2" charset="0"/>
              </a:rPr>
              <a:t>changeset</a:t>
            </a:r>
            <a:r>
              <a:rPr lang="pl-PL" dirty="0">
                <a:solidFill>
                  <a:srgbClr val="002B58"/>
                </a:solidFill>
                <a:latin typeface="Helvetica" pitchFamily="2" charset="0"/>
              </a:rPr>
              <a:t>). </a:t>
            </a:r>
          </a:p>
          <a:p>
            <a:endParaRPr lang="pl-PL" dirty="0">
              <a:solidFill>
                <a:srgbClr val="002B58"/>
              </a:solidFill>
              <a:latin typeface="Helvetica" pitchFamily="2" charset="0"/>
            </a:endParaRPr>
          </a:p>
          <a:p>
            <a:r>
              <a:rPr lang="pl-PL" dirty="0">
                <a:solidFill>
                  <a:srgbClr val="002B58"/>
                </a:solidFill>
                <a:latin typeface="Helvetica" pitchFamily="2" charset="0"/>
              </a:rPr>
              <a:t>Aby wprowadzić zmianę w bazie danych należy dodać nowy </a:t>
            </a:r>
            <a:r>
              <a:rPr lang="pl-PL" dirty="0" err="1">
                <a:solidFill>
                  <a:srgbClr val="002B58"/>
                </a:solidFill>
                <a:latin typeface="Helvetica" pitchFamily="2" charset="0"/>
              </a:rPr>
              <a:t>ChangeSet</a:t>
            </a:r>
            <a:r>
              <a:rPr lang="pl-PL" dirty="0">
                <a:solidFill>
                  <a:srgbClr val="002B58"/>
                </a:solidFill>
                <a:latin typeface="Helvetica" pitchFamily="2" charset="0"/>
              </a:rPr>
              <a:t> oraz określić jego działanie jako </a:t>
            </a:r>
            <a:r>
              <a:rPr lang="pl-PL" dirty="0" err="1">
                <a:solidFill>
                  <a:srgbClr val="002B58"/>
                </a:solidFill>
                <a:latin typeface="Helvetica" pitchFamily="2" charset="0"/>
              </a:rPr>
              <a:t>ChangeTyp</a:t>
            </a:r>
            <a:r>
              <a:rPr lang="pl-PL" dirty="0">
                <a:solidFill>
                  <a:srgbClr val="002B58"/>
                </a:solidFill>
                <a:latin typeface="Helvetica" pitchFamily="2" charset="0"/>
              </a:rPr>
              <a:t>. Na przykład można dodać </a:t>
            </a:r>
            <a:r>
              <a:rPr lang="pl-PL" dirty="0" err="1">
                <a:solidFill>
                  <a:srgbClr val="002B58"/>
                </a:solidFill>
                <a:latin typeface="Helvetica" pitchFamily="2" charset="0"/>
              </a:rPr>
              <a:t>ChangeSet</a:t>
            </a:r>
            <a:r>
              <a:rPr lang="pl-PL" dirty="0">
                <a:solidFill>
                  <a:srgbClr val="002B58"/>
                </a:solidFill>
                <a:latin typeface="Helvetica" pitchFamily="2" charset="0"/>
              </a:rPr>
              <a:t>, aby utworzyć nową tabelę, a inny </a:t>
            </a:r>
            <a:r>
              <a:rPr lang="pl-PL" dirty="0" err="1">
                <a:solidFill>
                  <a:srgbClr val="002B58"/>
                </a:solidFill>
                <a:latin typeface="Helvetica" pitchFamily="2" charset="0"/>
              </a:rPr>
              <a:t>ChangeSet</a:t>
            </a:r>
            <a:r>
              <a:rPr lang="pl-PL" dirty="0">
                <a:solidFill>
                  <a:srgbClr val="002B58"/>
                </a:solidFill>
                <a:latin typeface="Helvetica" pitchFamily="2" charset="0"/>
              </a:rPr>
              <a:t>, aby usunąć klucz podstawowy.</a:t>
            </a:r>
          </a:p>
          <a:p>
            <a:endParaRPr lang="pl-PL" dirty="0">
              <a:solidFill>
                <a:srgbClr val="002B58"/>
              </a:solidFill>
              <a:latin typeface="Helvetica" pitchFamily="2" charset="0"/>
            </a:endParaRPr>
          </a:p>
          <a:p>
            <a:r>
              <a:rPr lang="pl-PL" dirty="0">
                <a:solidFill>
                  <a:srgbClr val="002B58"/>
                </a:solidFill>
                <a:latin typeface="Helvetica" pitchFamily="2" charset="0"/>
              </a:rPr>
              <a:t>Można oczywiście </a:t>
            </a:r>
            <a:r>
              <a:rPr lang="pl-PL" dirty="0" err="1">
                <a:solidFill>
                  <a:srgbClr val="002B58"/>
                </a:solidFill>
                <a:latin typeface="Helvetica" pitchFamily="2" charset="0"/>
              </a:rPr>
              <a:t>ChangeSety</a:t>
            </a:r>
            <a:r>
              <a:rPr lang="pl-PL" dirty="0">
                <a:solidFill>
                  <a:srgbClr val="002B58"/>
                </a:solidFill>
                <a:latin typeface="Helvetica" pitchFamily="2" charset="0"/>
              </a:rPr>
              <a:t> zdefiniować bezpośrednio w </a:t>
            </a:r>
            <a:r>
              <a:rPr lang="pl-PL" dirty="0" err="1">
                <a:solidFill>
                  <a:srgbClr val="002B58"/>
                </a:solidFill>
                <a:latin typeface="Helvetica" pitchFamily="2" charset="0"/>
              </a:rPr>
              <a:t>Changelogu</a:t>
            </a:r>
            <a:r>
              <a:rPr lang="pl-PL" dirty="0">
                <a:solidFill>
                  <a:srgbClr val="002B58"/>
                </a:solidFill>
                <a:latin typeface="Helvetica" pitchFamily="2" charset="0"/>
              </a:rPr>
              <a:t> aby uniknąć np. </a:t>
            </a:r>
            <a:r>
              <a:rPr lang="pl-PL" dirty="0" err="1">
                <a:solidFill>
                  <a:srgbClr val="002B58"/>
                </a:solidFill>
                <a:latin typeface="Helvetica" pitchFamily="2" charset="0"/>
              </a:rPr>
              <a:t>konfilktów</a:t>
            </a:r>
            <a:r>
              <a:rPr lang="pl-PL" dirty="0">
                <a:solidFill>
                  <a:srgbClr val="002B58"/>
                </a:solidFill>
                <a:latin typeface="Helvetica" pitchFamily="2" charset="0"/>
              </a:rPr>
              <a:t>, rozbieżności. </a:t>
            </a:r>
            <a:r>
              <a:rPr lang="de-DE" dirty="0" err="1">
                <a:latin typeface="Helvetica" panose="020B0604020202020204" pitchFamily="34" charset="0"/>
                <a:cs typeface="Helvetica" panose="020B0604020202020204" pitchFamily="34" charset="0"/>
              </a:rPr>
              <a:t>Dzienniki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mogą</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zapisywane</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formatach</a:t>
            </a:r>
            <a:r>
              <a:rPr lang="de-DE" dirty="0">
                <a:latin typeface="Helvetica" panose="020B0604020202020204" pitchFamily="34" charset="0"/>
                <a:cs typeface="Helvetica" panose="020B0604020202020204" pitchFamily="34" charset="0"/>
              </a:rPr>
              <a:t> SQL,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 </a:t>
            </a:r>
            <a:r>
              <a:rPr lang="de-DE" dirty="0" err="1">
                <a:latin typeface="Helvetica" panose="020B0604020202020204" pitchFamily="34" charset="0"/>
                <a:cs typeface="Helvetica" panose="020B0604020202020204" pitchFamily="34" charset="0"/>
              </a:rPr>
              <a:t>Liquibase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określa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format</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ChangeSetów</a:t>
            </a:r>
            <a:r>
              <a:rPr lang="pl-PL" dirty="0">
                <a:latin typeface="Helvetica" panose="020B0604020202020204" pitchFamily="34" charset="0"/>
                <a:cs typeface="Helvetica" panose="020B0604020202020204" pitchFamily="34" charset="0"/>
              </a:rPr>
              <a:t> </a:t>
            </a:r>
            <a:r>
              <a:rPr lang="de-DE" dirty="0">
                <a:latin typeface="Helvetica" panose="020B0604020202020204" pitchFamily="34" charset="0"/>
                <a:cs typeface="Helvetica" panose="020B0604020202020204" pitchFamily="34" charset="0"/>
              </a:rPr>
              <a:t>na </a:t>
            </a:r>
            <a:r>
              <a:rPr lang="de-DE" dirty="0" err="1">
                <a:latin typeface="Helvetica" panose="020B0604020202020204" pitchFamily="34" charset="0"/>
                <a:cs typeface="Helvetica" panose="020B0604020202020204" pitchFamily="34" charset="0"/>
              </a:rPr>
              <a:t>podstawie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rozszerzenia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pliku</a:t>
            </a:r>
            <a:r>
              <a:rPr lang="de-DE" dirty="0">
                <a:latin typeface="Helvetica" panose="020B0604020202020204" pitchFamily="34" charset="0"/>
                <a:cs typeface="Helvetica" panose="020B0604020202020204" pitchFamily="34" charset="0"/>
              </a:rPr>
              <a:t> i </a:t>
            </a:r>
            <a:r>
              <a:rPr lang="de-DE" dirty="0" err="1">
                <a:latin typeface="Helvetica" panose="020B0604020202020204" pitchFamily="34" charset="0"/>
                <a:cs typeface="Helvetica" panose="020B0604020202020204" pitchFamily="34" charset="0"/>
              </a:rPr>
              <a:t>nagłówka</a:t>
            </a:r>
            <a:r>
              <a:rPr lang="de-DE" dirty="0">
                <a:latin typeface="Helvetica" panose="020B0604020202020204" pitchFamily="34" charset="0"/>
                <a:cs typeface="Helvetica" panose="020B0604020202020204" pitchFamily="34" charset="0"/>
              </a:rPr>
              <a:t>. </a:t>
            </a:r>
            <a:r>
              <a:rPr lang="pl-PL" dirty="0">
                <a:latin typeface="Helvetica" panose="020B0604020202020204" pitchFamily="34" charset="0"/>
                <a:cs typeface="Helvetica" panose="020B0604020202020204" pitchFamily="34" charset="0"/>
              </a:rPr>
              <a:t>Można używać </a:t>
            </a:r>
            <a:r>
              <a:rPr lang="pl-PL" dirty="0" err="1">
                <a:latin typeface="Helvetica" panose="020B0604020202020204" pitchFamily="34" charset="0"/>
                <a:cs typeface="Helvetica" panose="020B0604020202020204" pitchFamily="34" charset="0"/>
              </a:rPr>
              <a:t>tagów</a:t>
            </a:r>
            <a:r>
              <a:rPr lang="pl-PL"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includeAll</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głównym</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Changelogu</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aby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odwoływać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się</a:t>
            </a:r>
            <a:r>
              <a:rPr lang="de-DE" dirty="0">
                <a:latin typeface="Helvetica" panose="020B0604020202020204" pitchFamily="34" charset="0"/>
                <a:cs typeface="Helvetica" panose="020B0604020202020204" pitchFamily="34" charset="0"/>
              </a:rPr>
              <a:t> do </a:t>
            </a:r>
            <a:r>
              <a:rPr lang="de-DE" dirty="0" err="1">
                <a:latin typeface="Helvetica" panose="020B0604020202020204" pitchFamily="34" charset="0"/>
                <a:cs typeface="Helvetica" panose="020B0604020202020204" pitchFamily="34" charset="0"/>
              </a:rPr>
              <a:t>innych</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dzienników</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główny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musi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plikiem</a:t>
            </a:r>
            <a:r>
              <a:rPr lang="de-DE" dirty="0">
                <a:latin typeface="Helvetica" panose="020B0604020202020204" pitchFamily="34" charset="0"/>
                <a:cs typeface="Helvetica" panose="020B0604020202020204" pitchFamily="34" charset="0"/>
              </a:rPr>
              <a:t>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a:t>
            </a:r>
          </a:p>
          <a:p>
            <a:endParaRPr lang="pl-PL" dirty="0">
              <a:solidFill>
                <a:srgbClr val="002B58"/>
              </a:solidFill>
              <a:latin typeface="Helvetica" pitchFamily="2" charset="0"/>
            </a:endParaRP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505735" y="4440638"/>
            <a:ext cx="9401175" cy="1209675"/>
          </a:xfrm>
          <a:prstGeom prst="rect">
            <a:avLst/>
          </a:prstGeom>
          <a:ln w="3175">
            <a:solidFill>
              <a:schemeClr val="tx1"/>
            </a:solidFill>
          </a:ln>
        </p:spPr>
      </p:pic>
      <p:pic>
        <p:nvPicPr>
          <p:cNvPr id="14" name="Picture 2" descr="CI/CD Databases with Liquibase. A solution for continuous database… | by  Jonathan Manera | Medium">
            <a:extLst>
              <a:ext uri="{FF2B5EF4-FFF2-40B4-BE49-F238E27FC236}">
                <a16:creationId xmlns:a16="http://schemas.microsoft.com/office/drawing/2014/main" id="{E195B016-8EC8-D8E3-15CF-EE0527BC2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22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SQL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SQL</a:t>
            </a: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681618" y="2483840"/>
            <a:ext cx="9401175" cy="1209675"/>
          </a:xfrm>
          <a:prstGeom prst="rect">
            <a:avLst/>
          </a:prstGeom>
          <a:ln w="3175">
            <a:solidFill>
              <a:schemeClr val="tx1"/>
            </a:solidFill>
          </a:ln>
        </p:spPr>
      </p:pic>
      <p:sp>
        <p:nvSpPr>
          <p:cNvPr id="6" name="Textfeld 5">
            <a:extLst>
              <a:ext uri="{FF2B5EF4-FFF2-40B4-BE49-F238E27FC236}">
                <a16:creationId xmlns:a16="http://schemas.microsoft.com/office/drawing/2014/main" id="{865888B7-F604-EABC-E031-7B705C74C72C}"/>
              </a:ext>
            </a:extLst>
          </p:cNvPr>
          <p:cNvSpPr txBox="1"/>
          <p:nvPr/>
        </p:nvSpPr>
        <p:spPr>
          <a:xfrm>
            <a:off x="658649" y="1192311"/>
            <a:ext cx="10874701" cy="1118255"/>
          </a:xfrm>
          <a:prstGeom prst="rect">
            <a:avLst/>
          </a:prstGeom>
          <a:noFill/>
        </p:spPr>
        <p:txBody>
          <a:bodyPr wrap="square">
            <a:spAutoFit/>
          </a:bodyPr>
          <a:lstStyle/>
          <a:p>
            <a:pPr algn="l">
              <a:lnSpc>
                <a:spcPts val="2000"/>
              </a:lnSpc>
            </a:pPr>
            <a:r>
              <a:rPr lang="pl-PL" b="0" i="0" dirty="0">
                <a:solidFill>
                  <a:srgbClr val="0E0033"/>
                </a:solidFill>
                <a:effectLst/>
                <a:latin typeface="Arial" panose="020B0604020202020204" pitchFamily="34" charset="0"/>
              </a:rPr>
              <a:t>Pliki dziennika zmian mogą zawierać dowolne instrukcje SQL. Instrukcje są konwertowane na niestandardowe typy zmian </a:t>
            </a:r>
            <a:r>
              <a:rPr lang="pl-PL" b="0" i="0" dirty="0" err="1">
                <a:solidFill>
                  <a:srgbClr val="0E0033"/>
                </a:solidFill>
                <a:effectLst/>
                <a:latin typeface="Arial" panose="020B0604020202020204" pitchFamily="34" charset="0"/>
              </a:rPr>
              <a:t>sql.Sformatowane</a:t>
            </a:r>
            <a:r>
              <a:rPr lang="pl-PL" b="0" i="0" dirty="0">
                <a:solidFill>
                  <a:srgbClr val="0E0033"/>
                </a:solidFill>
                <a:effectLst/>
                <a:latin typeface="Arial" panose="020B0604020202020204" pitchFamily="34" charset="0"/>
              </a:rPr>
              <a:t> pliki SQL używają komentarzy, aby zapewnić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metadane. </a:t>
            </a:r>
          </a:p>
          <a:p>
            <a:pPr algn="l">
              <a:lnSpc>
                <a:spcPts val="2000"/>
              </a:lnSpc>
            </a:pPr>
            <a:r>
              <a:rPr lang="pl-PL" b="0" i="0" dirty="0">
                <a:solidFill>
                  <a:srgbClr val="0E0033"/>
                </a:solidFill>
                <a:effectLst/>
                <a:latin typeface="Arial" panose="020B0604020202020204" pitchFamily="34" charset="0"/>
              </a:rPr>
              <a:t>Każdy plik SQL musi zaczynać się od następującego komentarza: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formatted</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sql</a:t>
            </a:r>
            <a:r>
              <a:rPr lang="pl-PL" b="0" i="0" dirty="0">
                <a:solidFill>
                  <a:srgbClr val="0E0033"/>
                </a:solidFill>
                <a:effectLst/>
                <a:latin typeface="Arial" panose="020B0604020202020204" pitchFamily="34" charset="0"/>
              </a:rPr>
              <a:t>)</a:t>
            </a:r>
            <a:endParaRPr lang="en-US" b="0" i="0" dirty="0">
              <a:solidFill>
                <a:srgbClr val="0E0033"/>
              </a:solidFill>
              <a:effectLst/>
              <a:latin typeface="Arial" panose="020B0604020202020204" pitchFamily="34" charset="0"/>
            </a:endParaRPr>
          </a:p>
        </p:txBody>
      </p:sp>
      <p:sp>
        <p:nvSpPr>
          <p:cNvPr id="12" name="Textfeld 11">
            <a:extLst>
              <a:ext uri="{FF2B5EF4-FFF2-40B4-BE49-F238E27FC236}">
                <a16:creationId xmlns:a16="http://schemas.microsoft.com/office/drawing/2014/main" id="{B30557EB-E52A-67C0-472A-0375DF773811}"/>
              </a:ext>
            </a:extLst>
          </p:cNvPr>
          <p:cNvSpPr txBox="1"/>
          <p:nvPr/>
        </p:nvSpPr>
        <p:spPr>
          <a:xfrm>
            <a:off x="658649" y="3810000"/>
            <a:ext cx="10447057" cy="2308324"/>
          </a:xfrm>
          <a:prstGeom prst="rect">
            <a:avLst/>
          </a:prstGeom>
          <a:noFill/>
        </p:spPr>
        <p:txBody>
          <a:bodyPr wrap="square">
            <a:spAutoFit/>
          </a:bodyPr>
          <a:lstStyle/>
          <a:p>
            <a:r>
              <a:rPr lang="de-DE" dirty="0" err="1"/>
              <a:t>Każdy</a:t>
            </a:r>
            <a:r>
              <a:rPr lang="de-DE" dirty="0"/>
              <a:t> </a:t>
            </a:r>
            <a:r>
              <a:rPr lang="de-DE" dirty="0" err="1"/>
              <a:t>changeset</a:t>
            </a:r>
            <a:r>
              <a:rPr lang="de-DE" dirty="0"/>
              <a:t> w </a:t>
            </a:r>
            <a:r>
              <a:rPr lang="de-DE" dirty="0" err="1"/>
              <a:t>sformatowanym</a:t>
            </a:r>
            <a:r>
              <a:rPr lang="de-DE" dirty="0"/>
              <a:t> </a:t>
            </a:r>
            <a:r>
              <a:rPr lang="de-DE" dirty="0" err="1"/>
              <a:t>pliku</a:t>
            </a:r>
            <a:r>
              <a:rPr lang="de-DE" dirty="0"/>
              <a:t> SQL </a:t>
            </a:r>
            <a:r>
              <a:rPr lang="de-DE" dirty="0" err="1"/>
              <a:t>zaczyna</a:t>
            </a:r>
            <a:r>
              <a:rPr lang="de-DE" dirty="0"/>
              <a:t> </a:t>
            </a:r>
            <a:r>
              <a:rPr lang="de-DE" dirty="0" err="1"/>
              <a:t>się</a:t>
            </a:r>
            <a:r>
              <a:rPr lang="de-DE" dirty="0"/>
              <a:t> </a:t>
            </a:r>
            <a:r>
              <a:rPr lang="de-DE" dirty="0" err="1"/>
              <a:t>od</a:t>
            </a:r>
            <a:r>
              <a:rPr lang="de-DE" dirty="0"/>
              <a:t> </a:t>
            </a:r>
            <a:r>
              <a:rPr lang="de-DE" dirty="0" err="1"/>
              <a:t>komentarza</a:t>
            </a:r>
            <a:r>
              <a:rPr lang="de-DE" dirty="0"/>
              <a:t> o </a:t>
            </a:r>
            <a:r>
              <a:rPr lang="de-DE" dirty="0" err="1"/>
              <a:t>postaci</a:t>
            </a:r>
            <a:r>
              <a:rPr lang="de-DE" dirty="0"/>
              <a:t>:</a:t>
            </a:r>
            <a:endParaRPr lang="pl-PL" dirty="0"/>
          </a:p>
          <a:p>
            <a:r>
              <a:rPr lang="de-DE" b="1" i="1" dirty="0"/>
              <a:t>--</a:t>
            </a:r>
            <a:r>
              <a:rPr lang="de-DE" b="1" i="1" dirty="0" err="1"/>
              <a:t>changeset</a:t>
            </a:r>
            <a:r>
              <a:rPr lang="de-DE" b="1" i="1" dirty="0"/>
              <a:t> </a:t>
            </a:r>
            <a:r>
              <a:rPr lang="de-DE" b="1" i="1" dirty="0" err="1"/>
              <a:t>author:id</a:t>
            </a:r>
            <a:r>
              <a:rPr lang="de-DE" b="1" i="1" dirty="0"/>
              <a:t> attribute1:value1 attribute2:value2 [...]</a:t>
            </a:r>
            <a:endParaRPr lang="pl-PL" b="1" i="1" dirty="0"/>
          </a:p>
          <a:p>
            <a:endParaRPr lang="pl-PL" dirty="0"/>
          </a:p>
          <a:p>
            <a:r>
              <a:rPr lang="pl-PL" dirty="0"/>
              <a:t>Atrybuty:</a:t>
            </a:r>
          </a:p>
          <a:p>
            <a:r>
              <a:rPr lang="pl-PL" dirty="0" err="1"/>
              <a:t>Np.runAlways</a:t>
            </a:r>
            <a:r>
              <a:rPr lang="pl-PL" dirty="0"/>
              <a:t>: </a:t>
            </a:r>
            <a:r>
              <a:rPr lang="pl-PL" dirty="0" err="1"/>
              <a:t>true</a:t>
            </a:r>
            <a:r>
              <a:rPr lang="pl-PL" dirty="0"/>
              <a:t> lub </a:t>
            </a:r>
            <a:r>
              <a:rPr lang="pl-PL" dirty="0" err="1"/>
              <a:t>false</a:t>
            </a:r>
            <a:r>
              <a:rPr lang="pl-PL" dirty="0"/>
              <a:t> | </a:t>
            </a:r>
            <a:r>
              <a:rPr lang="pl-PL" dirty="0" err="1"/>
              <a:t>runOnChange</a:t>
            </a:r>
            <a:r>
              <a:rPr lang="pl-PL" dirty="0"/>
              <a:t>: </a:t>
            </a:r>
            <a:r>
              <a:rPr lang="pl-PL" dirty="0" err="1"/>
              <a:t>true</a:t>
            </a:r>
            <a:r>
              <a:rPr lang="pl-PL" dirty="0"/>
              <a:t> lub </a:t>
            </a:r>
            <a:r>
              <a:rPr lang="pl-PL" dirty="0" err="1"/>
              <a:t>false</a:t>
            </a:r>
            <a:r>
              <a:rPr lang="pl-PL" dirty="0"/>
              <a:t> </a:t>
            </a:r>
          </a:p>
          <a:p>
            <a:endParaRPr lang="pl-PL" dirty="0"/>
          </a:p>
          <a:p>
            <a:r>
              <a:rPr lang="de-DE" dirty="0"/>
              <a:t>Po </a:t>
            </a:r>
            <a:r>
              <a:rPr lang="de-DE" dirty="0" err="1"/>
              <a:t>komentarzu</a:t>
            </a:r>
            <a:r>
              <a:rPr lang="de-DE" dirty="0"/>
              <a:t> </a:t>
            </a:r>
            <a:r>
              <a:rPr lang="de-DE" dirty="0" err="1"/>
              <a:t>zestawu</a:t>
            </a:r>
            <a:r>
              <a:rPr lang="de-DE" dirty="0"/>
              <a:t> </a:t>
            </a:r>
            <a:r>
              <a:rPr lang="de-DE" dirty="0" err="1"/>
              <a:t>zmian</a:t>
            </a:r>
            <a:r>
              <a:rPr lang="de-DE" dirty="0"/>
              <a:t> </a:t>
            </a:r>
            <a:r>
              <a:rPr lang="de-DE" dirty="0" err="1"/>
              <a:t>następuje</a:t>
            </a:r>
            <a:r>
              <a:rPr lang="de-DE" dirty="0"/>
              <a:t> </a:t>
            </a:r>
            <a:r>
              <a:rPr lang="de-DE" dirty="0" err="1"/>
              <a:t>jedna</a:t>
            </a:r>
            <a:r>
              <a:rPr lang="de-DE" dirty="0"/>
              <a:t> </a:t>
            </a:r>
            <a:r>
              <a:rPr lang="de-DE" dirty="0" err="1"/>
              <a:t>lub</a:t>
            </a:r>
            <a:r>
              <a:rPr lang="de-DE" dirty="0"/>
              <a:t> </a:t>
            </a:r>
            <a:r>
              <a:rPr lang="de-DE" dirty="0" err="1"/>
              <a:t>więcej</a:t>
            </a:r>
            <a:r>
              <a:rPr lang="de-DE" dirty="0"/>
              <a:t> </a:t>
            </a:r>
            <a:r>
              <a:rPr lang="de-DE" dirty="0" err="1"/>
              <a:t>instrukcji</a:t>
            </a:r>
            <a:r>
              <a:rPr lang="de-DE" dirty="0"/>
              <a:t> SQL, </a:t>
            </a:r>
            <a:r>
              <a:rPr lang="de-DE" dirty="0" err="1"/>
              <a:t>oddzielonych</a:t>
            </a:r>
            <a:r>
              <a:rPr lang="de-DE" dirty="0"/>
              <a:t> </a:t>
            </a:r>
            <a:r>
              <a:rPr lang="de-DE" dirty="0" err="1"/>
              <a:t>średnikami</a:t>
            </a:r>
            <a:r>
              <a:rPr lang="de-DE" dirty="0"/>
              <a:t> </a:t>
            </a:r>
            <a:r>
              <a:rPr lang="de-DE" dirty="0" err="1"/>
              <a:t>lub</a:t>
            </a:r>
            <a:r>
              <a:rPr lang="de-DE" dirty="0"/>
              <a:t> </a:t>
            </a:r>
            <a:r>
              <a:rPr lang="de-DE" dirty="0" err="1"/>
              <a:t>wartością</a:t>
            </a:r>
            <a:r>
              <a:rPr lang="de-DE" dirty="0"/>
              <a:t> </a:t>
            </a:r>
            <a:r>
              <a:rPr lang="de-DE" dirty="0" err="1"/>
              <a:t>atrybutu</a:t>
            </a:r>
            <a:r>
              <a:rPr lang="de-DE" dirty="0"/>
              <a:t> &lt;</a:t>
            </a:r>
            <a:r>
              <a:rPr lang="de-DE" dirty="0" err="1"/>
              <a:t>endDelimiter</a:t>
            </a:r>
            <a:r>
              <a:rPr lang="de-DE" dirty="0"/>
              <a:t>&gt;).</a:t>
            </a:r>
          </a:p>
        </p:txBody>
      </p:sp>
      <p:pic>
        <p:nvPicPr>
          <p:cNvPr id="16" name="Picture 2" descr="CI/CD Databases with Liquibase. A solution for continuous database… | by  Jonathan Manera | Medium">
            <a:extLst>
              <a:ext uri="{FF2B5EF4-FFF2-40B4-BE49-F238E27FC236}">
                <a16:creationId xmlns:a16="http://schemas.microsoft.com/office/drawing/2014/main" id="{A358D0D7-98C5-19F2-8D54-D2443DF243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8354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XML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XML</a:t>
            </a:r>
          </a:p>
          <a:p>
            <a:endParaRPr lang="pl-PL" dirty="0">
              <a:solidFill>
                <a:srgbClr val="002B58"/>
              </a:solidFill>
              <a:latin typeface="Helvetica" pitchFamily="2" charset="0"/>
            </a:endParaRPr>
          </a:p>
        </p:txBody>
      </p:sp>
      <p:pic>
        <p:nvPicPr>
          <p:cNvPr id="9" name="Grafik 8">
            <a:extLst>
              <a:ext uri="{FF2B5EF4-FFF2-40B4-BE49-F238E27FC236}">
                <a16:creationId xmlns:a16="http://schemas.microsoft.com/office/drawing/2014/main" id="{896BD67D-BB94-83E5-77FB-0B1DAF07322E}"/>
              </a:ext>
            </a:extLst>
          </p:cNvPr>
          <p:cNvPicPr>
            <a:picLocks noChangeAspect="1"/>
          </p:cNvPicPr>
          <p:nvPr/>
        </p:nvPicPr>
        <p:blipFill>
          <a:blip r:embed="rId5"/>
          <a:stretch>
            <a:fillRect/>
          </a:stretch>
        </p:blipFill>
        <p:spPr>
          <a:xfrm>
            <a:off x="2816669" y="1198552"/>
            <a:ext cx="6558662" cy="4741138"/>
          </a:xfrm>
          <a:prstGeom prst="rect">
            <a:avLst/>
          </a:prstGeom>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773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YML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YML</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DD42088A-2C7A-E64B-F6FB-16A6C771024E}"/>
              </a:ext>
            </a:extLst>
          </p:cNvPr>
          <p:cNvPicPr>
            <a:picLocks noChangeAspect="1"/>
          </p:cNvPicPr>
          <p:nvPr/>
        </p:nvPicPr>
        <p:blipFill>
          <a:blip r:embed="rId6"/>
          <a:stretch>
            <a:fillRect/>
          </a:stretch>
        </p:blipFill>
        <p:spPr>
          <a:xfrm>
            <a:off x="1504950" y="1181100"/>
            <a:ext cx="9182100" cy="4495800"/>
          </a:xfrm>
          <a:prstGeom prst="rect">
            <a:avLst/>
          </a:prstGeom>
        </p:spPr>
      </p:pic>
    </p:spTree>
    <p:extLst>
      <p:ext uri="{BB962C8B-B14F-4D97-AF65-F5344CB8AC3E}">
        <p14:creationId xmlns:p14="http://schemas.microsoft.com/office/powerpoint/2010/main" val="24723203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JSON</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7" y="558224"/>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JSON</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56D6C56D-3D89-7E9E-52A3-157D3FFBA353}"/>
              </a:ext>
            </a:extLst>
          </p:cNvPr>
          <p:cNvPicPr>
            <a:picLocks noChangeAspect="1"/>
          </p:cNvPicPr>
          <p:nvPr/>
        </p:nvPicPr>
        <p:blipFill>
          <a:blip r:embed="rId6"/>
          <a:stretch>
            <a:fillRect/>
          </a:stretch>
        </p:blipFill>
        <p:spPr>
          <a:xfrm>
            <a:off x="2792652" y="1066800"/>
            <a:ext cx="6225693" cy="4940851"/>
          </a:xfrm>
          <a:prstGeom prst="rect">
            <a:avLst/>
          </a:prstGeom>
        </p:spPr>
      </p:pic>
    </p:spTree>
    <p:extLst>
      <p:ext uri="{BB962C8B-B14F-4D97-AF65-F5344CB8AC3E}">
        <p14:creationId xmlns:p14="http://schemas.microsoft.com/office/powerpoint/2010/main" val="77730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49ED28-AA97-EC8B-AB69-F503F63EA005}"/>
              </a:ext>
            </a:extLst>
          </p:cNvPr>
          <p:cNvSpPr txBox="1"/>
          <p:nvPr/>
        </p:nvSpPr>
        <p:spPr>
          <a:xfrm>
            <a:off x="561645" y="604852"/>
            <a:ext cx="11068710" cy="923330"/>
          </a:xfrm>
          <a:prstGeom prst="rect">
            <a:avLst/>
          </a:prstGeom>
          <a:noFill/>
        </p:spPr>
        <p:txBody>
          <a:bodyPr wrap="square">
            <a:spAutoFit/>
          </a:bodyPr>
          <a:lstStyle/>
          <a:p>
            <a:pPr marL="285750" indent="-285750">
              <a:buFont typeface="Arial" panose="020B0604020202020204" pitchFamily="34" charset="0"/>
              <a:buChar char="•"/>
            </a:pPr>
            <a:r>
              <a:rPr lang="pl-PL"/>
              <a:t>Spring Framework składa się z kilku niezależnych od siebie modułów</a:t>
            </a:r>
          </a:p>
          <a:p>
            <a:pPr marL="285750" indent="-285750">
              <a:buFont typeface="Arial" panose="020B0604020202020204" pitchFamily="34" charset="0"/>
              <a:buChar char="•"/>
            </a:pPr>
            <a:r>
              <a:rPr lang="pl-PL"/>
              <a:t>Moduły można ze sobą łączyć w celu uzyskania większej funkcjonalności</a:t>
            </a:r>
          </a:p>
          <a:p>
            <a:pPr marL="285750" indent="-285750">
              <a:buFont typeface="Arial" panose="020B0604020202020204" pitchFamily="34" charset="0"/>
              <a:buChar char="•"/>
            </a:pPr>
            <a:endParaRPr lang="de-DE"/>
          </a:p>
        </p:txBody>
      </p:sp>
      <p:pic>
        <p:nvPicPr>
          <p:cNvPr id="10" name="Picture 2" descr="http://www.codestrive.com/wp-content/uploads/2014/03/springArchitecture.png">
            <a:extLst>
              <a:ext uri="{FF2B5EF4-FFF2-40B4-BE49-F238E27FC236}">
                <a16:creationId xmlns:a16="http://schemas.microsoft.com/office/drawing/2014/main" id="{F75A2FE1-4950-DB55-EA50-14873F9978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656" y="1852648"/>
            <a:ext cx="6192688" cy="403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92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92C53246-E880-3A33-763C-4996C4D40A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0921" y="1779754"/>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990600" y="2022370"/>
            <a:ext cx="4609986" cy="2585323"/>
          </a:xfrm>
          <a:prstGeom prst="rect">
            <a:avLst/>
          </a:prstGeom>
          <a:noFill/>
        </p:spPr>
        <p:txBody>
          <a:bodyPr wrap="square">
            <a:spAutoFit/>
          </a:bodyPr>
          <a:lstStyle/>
          <a:p>
            <a:r>
              <a:rPr lang="pl-PL" dirty="0" err="1">
                <a:solidFill>
                  <a:srgbClr val="002B58"/>
                </a:solidFill>
                <a:latin typeface="Helvetica" pitchFamily="2" charset="0"/>
              </a:rPr>
              <a:t>Liquibase</a:t>
            </a:r>
            <a:r>
              <a:rPr lang="pl-PL" dirty="0">
                <a:solidFill>
                  <a:srgbClr val="002B58"/>
                </a:solidFill>
                <a:latin typeface="Helvetica" pitchFamily="2" charset="0"/>
              </a:rPr>
              <a:t> generuje trzy kluczowe tabele w bazie danych, które są niezbędne do śledzenia i zarządzania zmianami. </a:t>
            </a:r>
          </a:p>
          <a:p>
            <a:endParaRPr lang="pl-PL" dirty="0">
              <a:solidFill>
                <a:srgbClr val="002B58"/>
              </a:solidFill>
              <a:latin typeface="Helvetica" pitchFamily="2" charset="0"/>
            </a:endParaRPr>
          </a:p>
          <a:p>
            <a:r>
              <a:rPr lang="pl-PL" dirty="0">
                <a:solidFill>
                  <a:srgbClr val="002B58"/>
                </a:solidFill>
                <a:latin typeface="Helvetica" pitchFamily="2" charset="0"/>
              </a:rPr>
              <a:t>Są to:</a:t>
            </a:r>
          </a:p>
          <a:p>
            <a:pPr marL="285750" indent="-285750">
              <a:buFont typeface="Arial" panose="020B0604020202020204" pitchFamily="34" charset="0"/>
              <a:buChar char="•"/>
            </a:pPr>
            <a:r>
              <a:rPr lang="pl-PL" dirty="0">
                <a:solidFill>
                  <a:srgbClr val="002B58"/>
                </a:solidFill>
                <a:latin typeface="Helvetica" pitchFamily="2" charset="0"/>
              </a:rPr>
              <a:t>DATABASECHANGELOG</a:t>
            </a:r>
          </a:p>
          <a:p>
            <a:pPr marL="285750" indent="-285750">
              <a:buFont typeface="Arial" panose="020B0604020202020204" pitchFamily="34" charset="0"/>
              <a:buChar char="•"/>
            </a:pPr>
            <a:r>
              <a:rPr lang="pl-PL" dirty="0">
                <a:solidFill>
                  <a:srgbClr val="002B58"/>
                </a:solidFill>
                <a:latin typeface="Helvetica" pitchFamily="2" charset="0"/>
              </a:rPr>
              <a:t>DATABASECHANGELOGLOCK</a:t>
            </a:r>
          </a:p>
          <a:p>
            <a:pPr marL="285750" indent="-285750">
              <a:buFont typeface="Arial" panose="020B0604020202020204" pitchFamily="34" charset="0"/>
              <a:buChar char="•"/>
            </a:pPr>
            <a:r>
              <a:rPr lang="pl-PL" dirty="0">
                <a:solidFill>
                  <a:srgbClr val="002B58"/>
                </a:solidFill>
                <a:latin typeface="Helvetica" pitchFamily="2" charset="0"/>
              </a:rPr>
              <a:t>DATABASECHANGELOGHISTORY</a:t>
            </a:r>
          </a:p>
          <a:p>
            <a:endParaRPr lang="pl-PL" dirty="0">
              <a:solidFill>
                <a:srgbClr val="002B58"/>
              </a:solidFill>
              <a:latin typeface="Helvetica" pitchFamily="2" charset="0"/>
            </a:endParaRPr>
          </a:p>
        </p:txBody>
      </p:sp>
    </p:spTree>
    <p:extLst>
      <p:ext uri="{BB962C8B-B14F-4D97-AF65-F5344CB8AC3E}">
        <p14:creationId xmlns:p14="http://schemas.microsoft.com/office/powerpoint/2010/main" val="2254595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524360"/>
            <a:ext cx="10744200" cy="5355312"/>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a:t>
            </a:r>
            <a:r>
              <a:rPr lang="pl-PL" dirty="0">
                <a:solidFill>
                  <a:srgbClr val="002B58"/>
                </a:solidFill>
                <a:latin typeface="Helvetica" pitchFamily="2" charset="0"/>
              </a:rPr>
              <a:t> przechowuje szczegóły dotyczące wszystkich zmian zastosowanych na bazie danych. Każdy wpis w tej tabeli odpowiada jednemu zestawowi zmian (</a:t>
            </a:r>
            <a:r>
              <a:rPr lang="pl-PL" dirty="0" err="1">
                <a:solidFill>
                  <a:srgbClr val="002B58"/>
                </a:solidFill>
                <a:latin typeface="Helvetica" pitchFamily="2" charset="0"/>
              </a:rPr>
              <a:t>change</a:t>
            </a:r>
            <a:r>
              <a:rPr lang="pl-PL" dirty="0">
                <a:solidFill>
                  <a:srgbClr val="002B58"/>
                </a:solidFill>
                <a:latin typeface="Helvetica" pitchFamily="2" charset="0"/>
              </a:rPr>
              <a:t> set) z </a:t>
            </a:r>
            <a:r>
              <a:rPr lang="pl-PL" dirty="0" err="1">
                <a:solidFill>
                  <a:srgbClr val="002B58"/>
                </a:solidFill>
                <a:latin typeface="Helvetica" pitchFamily="2" charset="0"/>
              </a:rPr>
              <a:t>changeloga</a:t>
            </a:r>
            <a:r>
              <a:rPr lang="pl-PL" dirty="0">
                <a:solidFill>
                  <a:srgbClr val="002B58"/>
                </a:solidFill>
                <a:latin typeface="Helvetica" pitchFamily="2" charset="0"/>
              </a:rPr>
              <a:t> </a:t>
            </a:r>
            <a:r>
              <a:rPr lang="pl-PL" dirty="0" err="1">
                <a:solidFill>
                  <a:srgbClr val="002B58"/>
                </a:solidFill>
                <a:latin typeface="Helvetica" pitchFamily="2" charset="0"/>
              </a:rPr>
              <a:t>Liquibase</a:t>
            </a:r>
            <a:r>
              <a:rPr lang="pl-PL" dirty="0">
                <a:solidFill>
                  <a:srgbClr val="002B58"/>
                </a:solidFill>
                <a:latin typeface="Helvetica" pitchFamily="2" charset="0"/>
              </a:rPr>
              <a:t>. Oto kluczowe kolumny tej tabeli:</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Unikalny identyfikator zestawu zmian, który jest zdefiniowany w pliku </a:t>
            </a:r>
            <a:r>
              <a:rPr lang="pl-PL" dirty="0" err="1">
                <a:solidFill>
                  <a:srgbClr val="002B58"/>
                </a:solidFill>
                <a:latin typeface="Helvetica" pitchFamily="2" charset="0"/>
              </a:rPr>
              <a:t>changelog</a:t>
            </a:r>
            <a:r>
              <a:rPr lang="pl-PL" dirty="0">
                <a:solidFill>
                  <a:srgbClr val="002B58"/>
                </a:solidFill>
                <a:latin typeface="Helvetica" pitchFamily="2" charset="0"/>
              </a:rPr>
              <a:t>.</a:t>
            </a:r>
          </a:p>
          <a:p>
            <a:r>
              <a:rPr lang="pl-PL" b="1" dirty="0">
                <a:solidFill>
                  <a:srgbClr val="002B58"/>
                </a:solidFill>
                <a:latin typeface="Helvetica" pitchFamily="2" charset="0"/>
              </a:rPr>
              <a:t>AUTHOR</a:t>
            </a:r>
            <a:r>
              <a:rPr lang="pl-PL" dirty="0">
                <a:solidFill>
                  <a:srgbClr val="002B58"/>
                </a:solidFill>
                <a:latin typeface="Helvetica" pitchFamily="2" charset="0"/>
              </a:rPr>
              <a:t>: Autor zestawu zmian, który jest również zdefiniowany w </a:t>
            </a:r>
            <a:r>
              <a:rPr lang="pl-PL" dirty="0" err="1">
                <a:solidFill>
                  <a:srgbClr val="002B58"/>
                </a:solidFill>
                <a:latin typeface="Helvetica" pitchFamily="2" charset="0"/>
              </a:rPr>
              <a:t>changelogu</a:t>
            </a:r>
            <a:r>
              <a:rPr lang="pl-PL" dirty="0">
                <a:solidFill>
                  <a:srgbClr val="002B58"/>
                </a:solidFill>
                <a:latin typeface="Helvetica" pitchFamily="2" charset="0"/>
              </a:rPr>
              <a:t>.</a:t>
            </a:r>
          </a:p>
          <a:p>
            <a:r>
              <a:rPr lang="pl-PL" b="1" dirty="0">
                <a:solidFill>
                  <a:srgbClr val="002B58"/>
                </a:solidFill>
                <a:latin typeface="Helvetica" pitchFamily="2" charset="0"/>
              </a:rPr>
              <a:t>FILENAME</a:t>
            </a:r>
            <a:r>
              <a:rPr lang="pl-PL" dirty="0">
                <a:solidFill>
                  <a:srgbClr val="002B58"/>
                </a:solidFill>
                <a:latin typeface="Helvetica" pitchFamily="2" charset="0"/>
              </a:rPr>
              <a:t>: Nazwa pliku </a:t>
            </a:r>
            <a:r>
              <a:rPr lang="pl-PL" dirty="0" err="1">
                <a:solidFill>
                  <a:srgbClr val="002B58"/>
                </a:solidFill>
                <a:latin typeface="Helvetica" pitchFamily="2" charset="0"/>
              </a:rPr>
              <a:t>changelog</a:t>
            </a:r>
            <a:r>
              <a:rPr lang="pl-PL" dirty="0">
                <a:solidFill>
                  <a:srgbClr val="002B58"/>
                </a:solidFill>
                <a:latin typeface="Helvetica" pitchFamily="2" charset="0"/>
              </a:rPr>
              <a:t>, który zawiera zestaw zmian.</a:t>
            </a:r>
          </a:p>
          <a:p>
            <a:r>
              <a:rPr lang="pl-PL" b="1" dirty="0">
                <a:solidFill>
                  <a:srgbClr val="002B58"/>
                </a:solidFill>
                <a:latin typeface="Helvetica" pitchFamily="2" charset="0"/>
              </a:rPr>
              <a:t>DATEEXECUTED</a:t>
            </a:r>
            <a:r>
              <a:rPr lang="pl-PL" dirty="0">
                <a:solidFill>
                  <a:srgbClr val="002B58"/>
                </a:solidFill>
                <a:latin typeface="Helvetica" pitchFamily="2" charset="0"/>
              </a:rPr>
              <a:t>: Data i czas, kiedy zestaw zmian został zastosowany.</a:t>
            </a:r>
          </a:p>
          <a:p>
            <a:r>
              <a:rPr lang="pl-PL" b="1" dirty="0">
                <a:solidFill>
                  <a:srgbClr val="002B58"/>
                </a:solidFill>
                <a:latin typeface="Helvetica" pitchFamily="2" charset="0"/>
              </a:rPr>
              <a:t>ORDEREXECUTED</a:t>
            </a:r>
            <a:r>
              <a:rPr lang="pl-PL" dirty="0">
                <a:solidFill>
                  <a:srgbClr val="002B58"/>
                </a:solidFill>
                <a:latin typeface="Helvetica" pitchFamily="2" charset="0"/>
              </a:rPr>
              <a:t>: Kolejność, w jakiej zestaw zmian został wykonany.</a:t>
            </a:r>
          </a:p>
          <a:p>
            <a:r>
              <a:rPr lang="pl-PL" b="1" dirty="0">
                <a:solidFill>
                  <a:srgbClr val="002B58"/>
                </a:solidFill>
                <a:latin typeface="Helvetica" pitchFamily="2" charset="0"/>
              </a:rPr>
              <a:t>EXECTYPE</a:t>
            </a:r>
            <a:r>
              <a:rPr lang="pl-PL" dirty="0">
                <a:solidFill>
                  <a:srgbClr val="002B58"/>
                </a:solidFill>
                <a:latin typeface="Helvetica" pitchFamily="2" charset="0"/>
              </a:rPr>
              <a:t>: Typ wykonania (np. EXECUTED, FAILED, SKIPPED).</a:t>
            </a:r>
          </a:p>
          <a:p>
            <a:r>
              <a:rPr lang="pl-PL" b="1" dirty="0">
                <a:solidFill>
                  <a:srgbClr val="002B58"/>
                </a:solidFill>
                <a:latin typeface="Helvetica" pitchFamily="2" charset="0"/>
              </a:rPr>
              <a:t>MD5SUM</a:t>
            </a:r>
            <a:r>
              <a:rPr lang="pl-PL" dirty="0">
                <a:solidFill>
                  <a:srgbClr val="002B58"/>
                </a:solidFill>
                <a:latin typeface="Helvetica" pitchFamily="2" charset="0"/>
              </a:rPr>
              <a:t>: Suma kontrolna MD5 dla zestawu zmian, używana do sprawdzania integralności.</a:t>
            </a:r>
          </a:p>
          <a:p>
            <a:r>
              <a:rPr lang="pl-PL" b="1" dirty="0">
                <a:solidFill>
                  <a:srgbClr val="002B58"/>
                </a:solidFill>
                <a:latin typeface="Helvetica" pitchFamily="2" charset="0"/>
              </a:rPr>
              <a:t>DESCRIPTION</a:t>
            </a:r>
            <a:r>
              <a:rPr lang="pl-PL" dirty="0">
                <a:solidFill>
                  <a:srgbClr val="002B58"/>
                </a:solidFill>
                <a:latin typeface="Helvetica" pitchFamily="2" charset="0"/>
              </a:rPr>
              <a:t>: Opis zmian.</a:t>
            </a:r>
          </a:p>
          <a:p>
            <a:r>
              <a:rPr lang="pl-PL" b="1" dirty="0">
                <a:solidFill>
                  <a:srgbClr val="002B58"/>
                </a:solidFill>
                <a:latin typeface="Helvetica" pitchFamily="2" charset="0"/>
              </a:rPr>
              <a:t>COMMENTS</a:t>
            </a:r>
            <a:r>
              <a:rPr lang="pl-PL" dirty="0">
                <a:solidFill>
                  <a:srgbClr val="002B58"/>
                </a:solidFill>
                <a:latin typeface="Helvetica" pitchFamily="2" charset="0"/>
              </a:rPr>
              <a:t>: Dodatkowe komentarze.</a:t>
            </a:r>
          </a:p>
          <a:p>
            <a:r>
              <a:rPr lang="pl-PL" b="1" dirty="0">
                <a:solidFill>
                  <a:srgbClr val="002B58"/>
                </a:solidFill>
                <a:latin typeface="Helvetica" pitchFamily="2" charset="0"/>
              </a:rPr>
              <a:t>TAG</a:t>
            </a:r>
            <a:r>
              <a:rPr lang="pl-PL" dirty="0">
                <a:solidFill>
                  <a:srgbClr val="002B58"/>
                </a:solidFill>
                <a:latin typeface="Helvetica" pitchFamily="2" charset="0"/>
              </a:rPr>
              <a:t>: Tag przypisany do zestawu zmian (jeśli jest używany).</a:t>
            </a:r>
          </a:p>
          <a:p>
            <a:r>
              <a:rPr lang="pl-PL" b="1" dirty="0">
                <a:solidFill>
                  <a:srgbClr val="002B58"/>
                </a:solidFill>
                <a:latin typeface="Helvetica" pitchFamily="2" charset="0"/>
              </a:rPr>
              <a:t>LIQUIBASE</a:t>
            </a:r>
            <a:r>
              <a:rPr lang="pl-PL" dirty="0">
                <a:solidFill>
                  <a:srgbClr val="002B58"/>
                </a:solidFill>
                <a:latin typeface="Helvetica" pitchFamily="2" charset="0"/>
              </a:rPr>
              <a:t>: Wersja </a:t>
            </a:r>
            <a:r>
              <a:rPr lang="pl-PL" dirty="0" err="1">
                <a:solidFill>
                  <a:srgbClr val="002B58"/>
                </a:solidFill>
                <a:latin typeface="Helvetica" pitchFamily="2" charset="0"/>
              </a:rPr>
              <a:t>Liquibase</a:t>
            </a:r>
            <a:r>
              <a:rPr lang="pl-PL" dirty="0">
                <a:solidFill>
                  <a:srgbClr val="002B58"/>
                </a:solidFill>
                <a:latin typeface="Helvetica" pitchFamily="2" charset="0"/>
              </a:rPr>
              <a:t> użyta do zastosowania zmian.</a:t>
            </a:r>
          </a:p>
          <a:p>
            <a:r>
              <a:rPr lang="pl-PL" b="1" dirty="0">
                <a:solidFill>
                  <a:srgbClr val="002B58"/>
                </a:solidFill>
                <a:latin typeface="Helvetica" pitchFamily="2" charset="0"/>
              </a:rPr>
              <a:t>CONTEXTS</a:t>
            </a:r>
            <a:r>
              <a:rPr lang="pl-PL" dirty="0">
                <a:solidFill>
                  <a:srgbClr val="002B58"/>
                </a:solidFill>
                <a:latin typeface="Helvetica" pitchFamily="2" charset="0"/>
              </a:rPr>
              <a:t>: Konteksty, w których zmiany zostały zastosowane.</a:t>
            </a:r>
          </a:p>
          <a:p>
            <a:r>
              <a:rPr lang="pl-PL" b="1" dirty="0">
                <a:solidFill>
                  <a:srgbClr val="002B58"/>
                </a:solidFill>
                <a:latin typeface="Helvetica" pitchFamily="2" charset="0"/>
              </a:rPr>
              <a:t>LABELS</a:t>
            </a:r>
            <a:r>
              <a:rPr lang="pl-PL" dirty="0">
                <a:solidFill>
                  <a:srgbClr val="002B58"/>
                </a:solidFill>
                <a:latin typeface="Helvetica" pitchFamily="2" charset="0"/>
              </a:rPr>
              <a:t>: Etykiety zestawu zmian.</a:t>
            </a:r>
          </a:p>
          <a:p>
            <a:r>
              <a:rPr lang="pl-PL" b="1" dirty="0">
                <a:solidFill>
                  <a:srgbClr val="002B58"/>
                </a:solidFill>
                <a:latin typeface="Helvetica" pitchFamily="2" charset="0"/>
              </a:rPr>
              <a:t>DEPLOYMENT_ID</a:t>
            </a:r>
            <a:r>
              <a:rPr lang="pl-PL" dirty="0">
                <a:solidFill>
                  <a:srgbClr val="002B58"/>
                </a:solidFill>
                <a:latin typeface="Helvetica" pitchFamily="2" charset="0"/>
              </a:rPr>
              <a:t>: Identyfikator wdrożenia, który pozwala śledzić, które zmiany zostały zastosowane w jednym procesie wdrożenia.</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11430482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782701"/>
            <a:ext cx="10744200" cy="2308324"/>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DATABASECHANGELOGLOCK</a:t>
            </a:r>
            <a:r>
              <a:rPr lang="pl-PL" dirty="0">
                <a:solidFill>
                  <a:srgbClr val="002B58"/>
                </a:solidFill>
                <a:latin typeface="Helvetica" pitchFamily="2" charset="0"/>
              </a:rPr>
              <a:t> zarządza mechanizmem blokowania bazy danych, który zapobiega równoczesnemu uruchamianiu zmian przez wiele instancji </a:t>
            </a:r>
            <a:r>
              <a:rPr lang="pl-PL" dirty="0" err="1">
                <a:solidFill>
                  <a:srgbClr val="002B58"/>
                </a:solidFill>
                <a:latin typeface="Helvetica" pitchFamily="2" charset="0"/>
              </a:rPr>
              <a:t>Liquibase</a:t>
            </a:r>
            <a:r>
              <a:rPr lang="pl-PL" dirty="0">
                <a:solidFill>
                  <a:srgbClr val="002B58"/>
                </a:solidFill>
                <a:latin typeface="Helvetica" pitchFamily="2" charset="0"/>
              </a:rPr>
              <a:t>. Tabela ta zazwyczaj zawiera tylko jeden rekord. Kluczowe kolumny:</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Identyfikator blokady (zwykle wartość 1).</a:t>
            </a:r>
          </a:p>
          <a:p>
            <a:r>
              <a:rPr lang="pl-PL" b="1" dirty="0">
                <a:solidFill>
                  <a:srgbClr val="002B58"/>
                </a:solidFill>
                <a:latin typeface="Helvetica" pitchFamily="2" charset="0"/>
              </a:rPr>
              <a:t>LOCKED</a:t>
            </a:r>
            <a:r>
              <a:rPr lang="pl-PL" dirty="0">
                <a:solidFill>
                  <a:srgbClr val="002B58"/>
                </a:solidFill>
                <a:latin typeface="Helvetica" pitchFamily="2" charset="0"/>
              </a:rPr>
              <a:t>: Flaga wskazująca, czy baza danych jest zablokowana (</a:t>
            </a:r>
            <a:r>
              <a:rPr lang="pl-PL" dirty="0" err="1">
                <a:solidFill>
                  <a:srgbClr val="002B58"/>
                </a:solidFill>
                <a:latin typeface="Helvetica" pitchFamily="2" charset="0"/>
              </a:rPr>
              <a:t>true</a:t>
            </a:r>
            <a:r>
              <a:rPr lang="pl-PL" dirty="0">
                <a:solidFill>
                  <a:srgbClr val="002B58"/>
                </a:solidFill>
                <a:latin typeface="Helvetica" pitchFamily="2" charset="0"/>
              </a:rPr>
              <a:t> lub </a:t>
            </a:r>
            <a:r>
              <a:rPr lang="pl-PL" dirty="0" err="1">
                <a:solidFill>
                  <a:srgbClr val="002B58"/>
                </a:solidFill>
                <a:latin typeface="Helvetica" pitchFamily="2" charset="0"/>
              </a:rPr>
              <a:t>false</a:t>
            </a:r>
            <a:r>
              <a:rPr lang="pl-PL" dirty="0">
                <a:solidFill>
                  <a:srgbClr val="002B58"/>
                </a:solidFill>
                <a:latin typeface="Helvetica" pitchFamily="2" charset="0"/>
              </a:rPr>
              <a:t>).</a:t>
            </a:r>
          </a:p>
          <a:p>
            <a:r>
              <a:rPr lang="pl-PL" b="1" dirty="0">
                <a:solidFill>
                  <a:srgbClr val="002B58"/>
                </a:solidFill>
                <a:latin typeface="Helvetica" pitchFamily="2" charset="0"/>
              </a:rPr>
              <a:t>LOCKGRANTED</a:t>
            </a:r>
            <a:r>
              <a:rPr lang="pl-PL" dirty="0">
                <a:solidFill>
                  <a:srgbClr val="002B58"/>
                </a:solidFill>
                <a:latin typeface="Helvetica" pitchFamily="2" charset="0"/>
              </a:rPr>
              <a:t>: Data i czas, kiedy blokada została przyznana.</a:t>
            </a:r>
          </a:p>
          <a:p>
            <a:r>
              <a:rPr lang="pl-PL" b="1" dirty="0">
                <a:solidFill>
                  <a:srgbClr val="002B58"/>
                </a:solidFill>
                <a:latin typeface="Helvetica" pitchFamily="2" charset="0"/>
              </a:rPr>
              <a:t>LOCKEDBY</a:t>
            </a:r>
            <a:r>
              <a:rPr lang="pl-PL" dirty="0">
                <a:solidFill>
                  <a:srgbClr val="002B58"/>
                </a:solidFill>
                <a:latin typeface="Helvetica" pitchFamily="2" charset="0"/>
              </a:rPr>
              <a:t>: Informacje o tym, kto przyznał blokadę (zazwyczaj nazwa hosta i adres IP).</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22693837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8382000" cy="3970318"/>
          </a:xfrm>
          <a:prstGeom prst="rect">
            <a:avLst/>
          </a:prstGeom>
          <a:noFill/>
        </p:spPr>
        <p:txBody>
          <a:bodyPr wrap="square">
            <a:spAutoFit/>
          </a:bodyPr>
          <a:lstStyle/>
          <a:p>
            <a:pPr marL="342900" indent="-342900">
              <a:buAutoNum type="arabicPeriod"/>
            </a:pPr>
            <a:r>
              <a:rPr lang="pl-PL" dirty="0">
                <a:solidFill>
                  <a:srgbClr val="002B58"/>
                </a:solidFill>
                <a:latin typeface="Helvetica" pitchFamily="2" charset="0"/>
              </a:rPr>
              <a:t>Stwórz bazę danych</a:t>
            </a:r>
          </a:p>
          <a:p>
            <a:pPr marL="342900" indent="-342900">
              <a:buAutoNum type="arabicPeriod"/>
            </a:pPr>
            <a:r>
              <a:rPr lang="pl-PL" dirty="0">
                <a:solidFill>
                  <a:srgbClr val="002B58"/>
                </a:solidFill>
                <a:latin typeface="Helvetica" pitchFamily="2" charset="0"/>
              </a:rPr>
              <a:t>Dodaj poniższą zależność do pom.xml</a:t>
            </a: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r>
              <a:rPr lang="pl-PL" dirty="0">
                <a:solidFill>
                  <a:srgbClr val="002B58"/>
                </a:solidFill>
                <a:latin typeface="Helvetica" pitchFamily="2" charset="0"/>
              </a:rPr>
              <a:t>Dodaj do Application </a:t>
            </a:r>
            <a:r>
              <a:rPr lang="pl-PL" dirty="0" err="1">
                <a:solidFill>
                  <a:srgbClr val="002B58"/>
                </a:solidFill>
                <a:latin typeface="Helvetica" pitchFamily="2" charset="0"/>
              </a:rPr>
              <a:t>Properties</a:t>
            </a:r>
            <a:r>
              <a:rPr lang="pl-PL" dirty="0">
                <a:solidFill>
                  <a:srgbClr val="002B58"/>
                </a:solidFill>
                <a:latin typeface="Helvetica" pitchFamily="2" charset="0"/>
              </a:rPr>
              <a:t> następującą konfigurację: </a:t>
            </a:r>
          </a:p>
          <a:p>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p:txBody>
      </p:sp>
      <p:sp>
        <p:nvSpPr>
          <p:cNvPr id="11" name="Rectangle 2">
            <a:extLst>
              <a:ext uri="{FF2B5EF4-FFF2-40B4-BE49-F238E27FC236}">
                <a16:creationId xmlns:a16="http://schemas.microsoft.com/office/drawing/2014/main" id="{C2CBB94F-276A-6FF9-0B3B-334622D4F4DC}"/>
              </a:ext>
            </a:extLst>
          </p:cNvPr>
          <p:cNvSpPr>
            <a:spLocks noChangeArrowheads="1"/>
          </p:cNvSpPr>
          <p:nvPr/>
        </p:nvSpPr>
        <p:spPr bwMode="auto">
          <a:xfrm>
            <a:off x="4172415" y="1748975"/>
            <a:ext cx="365760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org.liquibase</a:t>
            </a: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liquibase</a:t>
            </a:r>
            <a:r>
              <a:rPr kumimoji="0" lang="de-DE" altLang="de-DE" sz="1600" b="0" i="0" u="none" strike="noStrike" cap="none" normalizeH="0" baseline="0" dirty="0">
                <a:ln>
                  <a:noFill/>
                </a:ln>
                <a:solidFill>
                  <a:srgbClr val="080808"/>
                </a:solidFill>
                <a:effectLst/>
                <a:latin typeface="JetBrains Mono"/>
              </a:rPr>
              <a:t>-core&lt;/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&gt;4.23.0&lt;/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
        <p:nvSpPr>
          <p:cNvPr id="16" name="Rectangle 5">
            <a:extLst>
              <a:ext uri="{FF2B5EF4-FFF2-40B4-BE49-F238E27FC236}">
                <a16:creationId xmlns:a16="http://schemas.microsoft.com/office/drawing/2014/main" id="{623DEC10-A712-5F80-A956-D4947AA0B432}"/>
              </a:ext>
            </a:extLst>
          </p:cNvPr>
          <p:cNvSpPr>
            <a:spLocks noChangeArrowheads="1"/>
          </p:cNvSpPr>
          <p:nvPr/>
        </p:nvSpPr>
        <p:spPr bwMode="auto">
          <a:xfrm>
            <a:off x="3371850" y="4453611"/>
            <a:ext cx="54483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err="1">
                <a:ln>
                  <a:noFill/>
                </a:ln>
                <a:solidFill>
                  <a:srgbClr val="083080"/>
                </a:solidFill>
                <a:effectLst/>
                <a:latin typeface="JetBrains Mono"/>
              </a:rPr>
              <a:t>spring.liquibase.change</a:t>
            </a:r>
            <a:r>
              <a:rPr kumimoji="0" lang="de-DE" altLang="de-DE" sz="1600" b="0" i="0" u="none" strike="noStrike" cap="none" normalizeH="0" baseline="0" dirty="0">
                <a:ln>
                  <a:noFill/>
                </a:ln>
                <a:solidFill>
                  <a:srgbClr val="083080"/>
                </a:solidFill>
                <a:effectLst/>
                <a:latin typeface="JetBrains Mono"/>
              </a:rPr>
              <a:t>-log</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classpath:liquibase-changeLog.xml</a:t>
            </a:r>
            <a:br>
              <a:rPr kumimoji="0" lang="de-DE" altLang="de-DE" sz="1600" b="0" i="0" u="none" strike="noStrike" cap="none" normalizeH="0" baseline="0" dirty="0">
                <a:ln>
                  <a:noFill/>
                </a:ln>
                <a:solidFill>
                  <a:srgbClr val="067D17"/>
                </a:solidFill>
                <a:effectLst/>
                <a:latin typeface="JetBrains Mono"/>
              </a:rPr>
            </a:br>
            <a:r>
              <a:rPr kumimoji="0" lang="de-DE" altLang="de-DE" sz="1600" b="0" i="0" u="none" strike="noStrike" cap="none" normalizeH="0" baseline="0" dirty="0" err="1">
                <a:ln>
                  <a:noFill/>
                </a:ln>
                <a:solidFill>
                  <a:srgbClr val="083080"/>
                </a:solidFill>
                <a:effectLst/>
                <a:latin typeface="JetBrains Mono"/>
              </a:rPr>
              <a:t>spring.liquibase.enabled</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yes</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9868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134</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10191306" cy="5016758"/>
          </a:xfrm>
          <a:prstGeom prst="rect">
            <a:avLst/>
          </a:prstGeom>
          <a:noFill/>
        </p:spPr>
        <p:txBody>
          <a:bodyPr wrap="square">
            <a:spAutoFit/>
          </a:bodyPr>
          <a:lstStyle/>
          <a:p>
            <a:pPr algn="ctr"/>
            <a:r>
              <a:rPr lang="pl-PL" sz="2000" b="1" dirty="0">
                <a:solidFill>
                  <a:srgbClr val="002B58"/>
                </a:solidFill>
                <a:latin typeface="Helvetica" pitchFamily="2" charset="0"/>
              </a:rPr>
              <a:t>Przykładowe polecenia </a:t>
            </a:r>
            <a:r>
              <a:rPr lang="pl-PL" sz="2000" b="1" dirty="0" err="1">
                <a:solidFill>
                  <a:srgbClr val="002B58"/>
                </a:solidFill>
                <a:latin typeface="Helvetica" pitchFamily="2" charset="0"/>
              </a:rPr>
              <a:t>Liquibase</a:t>
            </a:r>
            <a:r>
              <a:rPr lang="pl-PL" sz="2000" b="1" dirty="0">
                <a:solidFill>
                  <a:srgbClr val="002B58"/>
                </a:solidFill>
                <a:latin typeface="Helvetica" pitchFamily="2" charset="0"/>
              </a:rPr>
              <a:t>:</a:t>
            </a:r>
          </a:p>
          <a:p>
            <a:pPr marL="342900" indent="-342900">
              <a:buAutoNum type="arabicPeriod"/>
            </a:pPr>
            <a:r>
              <a:rPr lang="pl-PL" sz="2000" dirty="0">
                <a:solidFill>
                  <a:srgbClr val="002B58"/>
                </a:solidFill>
                <a:latin typeface="Helvetica" pitchFamily="2" charset="0"/>
              </a:rPr>
              <a:t>Weryfikacja zmian: Przed zastosowaniem zmian możesz zweryfikować, co zostanie zmienione:</a:t>
            </a:r>
          </a:p>
          <a:p>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updateSQL</a:t>
            </a:r>
            <a:endParaRPr lang="pl-PL" sz="2000" i="1" dirty="0">
              <a:solidFill>
                <a:srgbClr val="002B58"/>
              </a:solidFill>
              <a:latin typeface="Helvetica" pitchFamily="2" charset="0"/>
            </a:endParaRPr>
          </a:p>
          <a:p>
            <a:endParaRPr lang="pl-PL" sz="2000" i="1" dirty="0">
              <a:solidFill>
                <a:srgbClr val="002B58"/>
              </a:solidFill>
              <a:latin typeface="Helvetica" pitchFamily="2" charset="0"/>
            </a:endParaRPr>
          </a:p>
          <a:p>
            <a:pPr marL="342900" indent="-342900">
              <a:buFont typeface="+mj-lt"/>
              <a:buAutoNum type="arabicPeriod" startAt="2"/>
            </a:pPr>
            <a:r>
              <a:rPr lang="pl-PL" sz="2000" dirty="0">
                <a:solidFill>
                  <a:srgbClr val="002B58"/>
                </a:solidFill>
                <a:latin typeface="Helvetica" pitchFamily="2" charset="0"/>
              </a:rPr>
              <a:t>Generowanie </a:t>
            </a:r>
            <a:r>
              <a:rPr lang="pl-PL" sz="2000" dirty="0" err="1">
                <a:solidFill>
                  <a:srgbClr val="002B58"/>
                </a:solidFill>
                <a:latin typeface="Helvetica" pitchFamily="2" charset="0"/>
              </a:rPr>
              <a:t>changeloga</a:t>
            </a:r>
            <a:r>
              <a:rPr lang="pl-PL" sz="2000" dirty="0">
                <a:solidFill>
                  <a:srgbClr val="002B58"/>
                </a:solidFill>
                <a:latin typeface="Helvetica" pitchFamily="2" charset="0"/>
              </a:rPr>
              <a:t> z istniejącej bazy danych: Jeśli masz już istniejącą bazę danych i chcesz rozpocząć jej śledzenie za pomocą </a:t>
            </a:r>
            <a:r>
              <a:rPr lang="pl-PL" sz="2000" dirty="0" err="1">
                <a:solidFill>
                  <a:srgbClr val="002B58"/>
                </a:solidFill>
                <a:latin typeface="Helvetica" pitchFamily="2" charset="0"/>
              </a:rPr>
              <a:t>Liquibase</a:t>
            </a:r>
            <a:r>
              <a:rPr lang="pl-PL" sz="2000" dirty="0">
                <a:solidFill>
                  <a:srgbClr val="002B58"/>
                </a:solidFill>
                <a:latin typeface="Helvetica" pitchFamily="2" charset="0"/>
              </a:rPr>
              <a:t>, możesz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bieżącej struktury bazy:</a:t>
            </a:r>
          </a:p>
          <a:p>
            <a:pPr marL="342900" indent="-342900">
              <a:buAutoNum type="arabicPeriod" startAt="2"/>
            </a:pPr>
            <a:endParaRPr lang="pl-PL" sz="2000" dirty="0">
              <a:solidFill>
                <a:srgbClr val="002B58"/>
              </a:solidFill>
              <a:latin typeface="Helvetica" pitchFamily="2" charset="0"/>
            </a:endParaRPr>
          </a:p>
          <a:p>
            <a:pPr lvl="2"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generateChangeLog</a:t>
            </a:r>
            <a:endParaRPr lang="pl-PL" sz="2000" i="1" dirty="0">
              <a:solidFill>
                <a:srgbClr val="002B58"/>
              </a:solidFill>
              <a:latin typeface="Helvetica" pitchFamily="2" charset="0"/>
            </a:endParaRPr>
          </a:p>
          <a:p>
            <a:pPr lvl="2" algn="ctr"/>
            <a:endParaRPr lang="pl-PL" sz="2000" i="1" dirty="0">
              <a:solidFill>
                <a:srgbClr val="002B58"/>
              </a:solidFill>
              <a:latin typeface="Helvetica" pitchFamily="2" charset="0"/>
            </a:endParaRPr>
          </a:p>
          <a:p>
            <a:pPr marL="342900" indent="-342900">
              <a:buAutoNum type="arabicPeriod" startAt="2"/>
            </a:pPr>
            <a:r>
              <a:rPr lang="pl-PL" sz="2000" dirty="0">
                <a:solidFill>
                  <a:srgbClr val="002B58"/>
                </a:solidFill>
                <a:latin typeface="Helvetica" pitchFamily="2" charset="0"/>
              </a:rPr>
              <a:t>Różnice między dwoma bazami danych: Możesz również porównać dwie bazy danych i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różnicami:</a:t>
            </a:r>
          </a:p>
          <a:p>
            <a:pPr marL="342900" indent="-342900">
              <a:buAutoNum type="arabicPeriod" startAt="2"/>
            </a:pPr>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diffChangeLog</a:t>
            </a:r>
            <a:endParaRPr lang="pl-PL" sz="2000" i="1" dirty="0">
              <a:solidFill>
                <a:srgbClr val="002B58"/>
              </a:solidFill>
              <a:latin typeface="Helvetica" pitchFamily="2" charset="0"/>
            </a:endParaRPr>
          </a:p>
        </p:txBody>
      </p:sp>
    </p:spTree>
    <p:extLst>
      <p:ext uri="{BB962C8B-B14F-4D97-AF65-F5344CB8AC3E}">
        <p14:creationId xmlns:p14="http://schemas.microsoft.com/office/powerpoint/2010/main" val="1841591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Przydatne linki</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7353186" cy="3780522"/>
          </a:xfrm>
          <a:prstGeom prst="rect">
            <a:avLst/>
          </a:prstGeom>
          <a:noFill/>
        </p:spPr>
        <p:txBody>
          <a:bodyPr wrap="square">
            <a:spAutoFit/>
          </a:bodyPr>
          <a:lstStyle/>
          <a:p>
            <a:pPr marL="342900" indent="-342900">
              <a:lnSpc>
                <a:spcPct val="150000"/>
              </a:lnSpc>
              <a:buFont typeface="+mj-lt"/>
              <a:buAutoNum type="arabicPeriod"/>
            </a:pPr>
            <a:r>
              <a:rPr lang="pl-PL" dirty="0">
                <a:hlinkClick r:id="rId6"/>
              </a:rPr>
              <a:t>https://spring.io/guides</a:t>
            </a:r>
            <a:r>
              <a:rPr lang="pl-PL" dirty="0"/>
              <a:t> </a:t>
            </a:r>
          </a:p>
          <a:p>
            <a:pPr marL="342900" indent="-342900">
              <a:lnSpc>
                <a:spcPct val="150000"/>
              </a:lnSpc>
              <a:buFont typeface="+mj-lt"/>
              <a:buAutoNum type="arabicPeriod"/>
            </a:pPr>
            <a:r>
              <a:rPr lang="pl-PL" dirty="0">
                <a:hlinkClick r:id="rId7"/>
              </a:rPr>
              <a:t>http://www.baeldung.com/spring-tutorial</a:t>
            </a:r>
            <a:r>
              <a:rPr lang="pl-PL" dirty="0"/>
              <a:t> </a:t>
            </a:r>
          </a:p>
          <a:p>
            <a:pPr marL="342900" indent="-342900">
              <a:lnSpc>
                <a:spcPct val="150000"/>
              </a:lnSpc>
              <a:buFont typeface="+mj-lt"/>
              <a:buAutoNum type="arabicPeriod"/>
            </a:pPr>
            <a:r>
              <a:rPr lang="pl-PL" dirty="0">
                <a:hlinkClick r:id="rId8"/>
              </a:rPr>
              <a:t>https://kobietydokodu.pl/tag/spring/</a:t>
            </a:r>
            <a:r>
              <a:rPr lang="pl-PL" dirty="0"/>
              <a:t> </a:t>
            </a:r>
          </a:p>
          <a:p>
            <a:pPr marL="342900" indent="-342900">
              <a:lnSpc>
                <a:spcPct val="150000"/>
              </a:lnSpc>
              <a:buFont typeface="+mj-lt"/>
              <a:buAutoNum type="arabicPeriod"/>
            </a:pPr>
            <a:r>
              <a:rPr lang="de-DE" dirty="0">
                <a:hlinkClick r:id="rId9"/>
              </a:rPr>
              <a:t>https://dzone.com/articles/aspect-oriented-programming-with-springboot</a:t>
            </a:r>
            <a:r>
              <a:rPr lang="pl-PL" dirty="0"/>
              <a:t> </a:t>
            </a:r>
          </a:p>
          <a:p>
            <a:pPr marL="342900" indent="-342900">
              <a:lnSpc>
                <a:spcPct val="150000"/>
              </a:lnSpc>
              <a:buFont typeface="+mj-lt"/>
              <a:buAutoNum type="arabicPeriod"/>
            </a:pPr>
            <a:r>
              <a:rPr lang="de-DE" dirty="0">
                <a:hlinkClick r:id="rId10"/>
              </a:rPr>
              <a:t>https://docs.spring.io/spring/docs/current/spring-framework-reference/core.html</a:t>
            </a:r>
            <a:endParaRPr lang="pl-PL" dirty="0"/>
          </a:p>
          <a:p>
            <a:pPr marL="342900" indent="-342900">
              <a:lnSpc>
                <a:spcPct val="150000"/>
              </a:lnSpc>
              <a:buFont typeface="+mj-lt"/>
              <a:buAutoNum type="arabicPeriod"/>
            </a:pPr>
            <a:r>
              <a:rPr lang="pl-PL" dirty="0">
                <a:hlinkClick r:id="rId11"/>
              </a:rPr>
              <a:t>https://docs.liquibase.com/home.html</a:t>
            </a:r>
            <a:r>
              <a:rPr lang="pl-PL" dirty="0"/>
              <a:t> </a:t>
            </a:r>
          </a:p>
          <a:p>
            <a:pPr marL="342900" indent="-342900">
              <a:lnSpc>
                <a:spcPct val="150000"/>
              </a:lnSpc>
              <a:buFont typeface="+mj-lt"/>
              <a:buAutoNum type="arabicPeriod"/>
            </a:pPr>
            <a:endParaRPr lang="de-DE" dirty="0"/>
          </a:p>
        </p:txBody>
      </p:sp>
    </p:spTree>
    <p:extLst>
      <p:ext uri="{BB962C8B-B14F-4D97-AF65-F5344CB8AC3E}">
        <p14:creationId xmlns:p14="http://schemas.microsoft.com/office/powerpoint/2010/main" val="40233491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228600" y="3089763"/>
            <a:ext cx="12192000" cy="523220"/>
          </a:xfrm>
          <a:prstGeom prst="rect">
            <a:avLst/>
          </a:prstGeom>
          <a:noFill/>
        </p:spPr>
        <p:txBody>
          <a:bodyPr wrap="square">
            <a:spAutoFit/>
          </a:bodyPr>
          <a:lstStyle/>
          <a:p>
            <a:pPr algn="ctr"/>
            <a:r>
              <a:rPr lang="pl-PL" sz="2800" b="1" dirty="0">
                <a:solidFill>
                  <a:srgbClr val="002B58"/>
                </a:solidFill>
                <a:latin typeface="Helvetica" panose="020B0604020202020204" pitchFamily="34" charset="0"/>
                <a:cs typeface="Helvetica" panose="020B0604020202020204" pitchFamily="34" charset="0"/>
              </a:rPr>
              <a:t>Czas na pytania</a:t>
            </a:r>
          </a:p>
        </p:txBody>
      </p:sp>
      <p:pic>
        <p:nvPicPr>
          <p:cNvPr id="3074" name="Picture 2" descr="Questions are Powerful Time Tools, So Try This When You're Stuck">
            <a:extLst>
              <a:ext uri="{FF2B5EF4-FFF2-40B4-BE49-F238E27FC236}">
                <a16:creationId xmlns:a16="http://schemas.microsoft.com/office/drawing/2014/main" id="{1E215144-9B40-2272-C41A-552E5E0A0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2362200"/>
            <a:ext cx="1802884" cy="18028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93F1D956-82CA-E0BB-4781-83CA3CA6FC88}"/>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simple.</a:t>
            </a:r>
            <a:endParaRPr lang="de-DE" sz="2000" b="1" dirty="0">
              <a:latin typeface="Metropolis"/>
            </a:endParaRPr>
          </a:p>
        </p:txBody>
      </p:sp>
    </p:spTree>
    <p:extLst>
      <p:ext uri="{BB962C8B-B14F-4D97-AF65-F5344CB8AC3E}">
        <p14:creationId xmlns:p14="http://schemas.microsoft.com/office/powerpoint/2010/main" val="35603421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Dziękuje za uwagę</a:t>
            </a:r>
          </a:p>
        </p:txBody>
      </p:sp>
    </p:spTree>
    <p:extLst>
      <p:ext uri="{BB962C8B-B14F-4D97-AF65-F5344CB8AC3E}">
        <p14:creationId xmlns:p14="http://schemas.microsoft.com/office/powerpoint/2010/main" val="183787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4841" y="709312"/>
            <a:ext cx="6514986" cy="461665"/>
          </a:xfrm>
          <a:prstGeom prst="rect">
            <a:avLst/>
          </a:prstGeom>
          <a:noFill/>
        </p:spPr>
        <p:txBody>
          <a:bodyPr wrap="square" rtlCol="0">
            <a:spAutoFit/>
          </a:bodyPr>
          <a:lstStyle/>
          <a:p>
            <a:r>
              <a:rPr lang="pl-PL" sz="2400">
                <a:latin typeface="Helvetica" pitchFamily="2" charset="0"/>
              </a:rPr>
              <a:t>Co Spring potrafi?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FDF5D8-895B-67B8-253D-D11E84CB6955}"/>
              </a:ext>
            </a:extLst>
          </p:cNvPr>
          <p:cNvPicPr>
            <a:picLocks noChangeAspect="1"/>
          </p:cNvPicPr>
          <p:nvPr/>
        </p:nvPicPr>
        <p:blipFill>
          <a:blip r:embed="rId4"/>
          <a:stretch>
            <a:fillRect/>
          </a:stretch>
        </p:blipFill>
        <p:spPr>
          <a:xfrm>
            <a:off x="2822170" y="1270784"/>
            <a:ext cx="7240088" cy="4665451"/>
          </a:xfrm>
          <a:prstGeom prst="rect">
            <a:avLst/>
          </a:prstGeom>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4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9565959"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5495352" y="1033029"/>
            <a:ext cx="4349018"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err="1">
                <a:ln>
                  <a:noFill/>
                </a:ln>
                <a:solidFill>
                  <a:srgbClr val="0033B3"/>
                </a:solidFill>
                <a:effectLst/>
                <a:latin typeface="JetBrains Mono"/>
              </a:rPr>
              <a:t>class</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CarRepository</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627A"/>
                </a:solidFill>
                <a:effectLst/>
                <a:latin typeface="JetBrains Mono"/>
              </a:rPr>
              <a:t>getById</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00000"/>
                </a:solidFill>
                <a:effectLst/>
                <a:latin typeface="JetBrains Mono"/>
              </a:rPr>
              <a:t>Long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Connection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PreparedStatement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ResultSet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String </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err="1">
                <a:ln>
                  <a:noFill/>
                </a:ln>
                <a:solidFill>
                  <a:srgbClr val="067D17"/>
                </a:solidFill>
                <a:effectLst/>
                <a:latin typeface="JetBrains Mono"/>
              </a:rPr>
              <a:t>select</a:t>
            </a:r>
            <a:r>
              <a:rPr kumimoji="0" lang="de-DE" altLang="de-DE" sz="1050" b="0" i="0" u="none" strike="noStrike" cap="none" normalizeH="0" baseline="0">
                <a:ln>
                  <a:noFill/>
                </a:ln>
                <a:solidFill>
                  <a:srgbClr val="067D17"/>
                </a:solidFill>
                <a:effectLst/>
                <a:latin typeface="JetBrains Mono"/>
              </a:rPr>
              <a:t> * </a:t>
            </a:r>
            <a:r>
              <a:rPr kumimoji="0" lang="de-DE" altLang="de-DE" sz="1050" b="0" i="0" u="none" strike="noStrike" cap="none" normalizeH="0" baseline="0" err="1">
                <a:ln>
                  <a:noFill/>
                </a:ln>
                <a:solidFill>
                  <a:srgbClr val="067D17"/>
                </a:solidFill>
                <a:effectLst/>
                <a:latin typeface="JetBrains Mono"/>
              </a:rPr>
              <a:t>from</a:t>
            </a:r>
            <a:r>
              <a:rPr kumimoji="0" lang="de-DE" altLang="de-DE" sz="1050" b="0" i="0" u="none" strike="noStrike" cap="none" normalizeH="0" baseline="0">
                <a:ln>
                  <a:noFill/>
                </a:ln>
                <a:solidFill>
                  <a:srgbClr val="067D17"/>
                </a:solidFill>
                <a:effectLst/>
                <a:latin typeface="JetBrains Mono"/>
              </a:rPr>
              <a:t> CAR </a:t>
            </a:r>
            <a:r>
              <a:rPr kumimoji="0" lang="de-DE" altLang="de-DE" sz="1050" b="0" i="0" u="none" strike="noStrike" cap="none" normalizeH="0" baseline="0" err="1">
                <a:ln>
                  <a:noFill/>
                </a:ln>
                <a:solidFill>
                  <a:srgbClr val="067D17"/>
                </a:solidFill>
                <a:effectLst/>
                <a:latin typeface="JetBrains Mono"/>
              </a:rPr>
              <a:t>where</a:t>
            </a:r>
            <a:r>
              <a:rPr kumimoji="0" lang="de-DE" altLang="de-DE" sz="1050" b="0" i="0" u="none" strike="noStrike" cap="none" normalizeH="0" baseline="0">
                <a:ln>
                  <a:noFill/>
                </a:ln>
                <a:solidFill>
                  <a:srgbClr val="067D17"/>
                </a:solidFill>
                <a:effectLst/>
                <a:latin typeface="JetBrains Mono"/>
              </a:rPr>
              <a:t> ID =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.setLong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DriverManager</a:t>
            </a:r>
            <a:r>
              <a:rPr kumimoji="0" lang="de-DE" altLang="de-DE" sz="1050" b="0" i="0" u="none" strike="noStrike" cap="none" normalizeH="0" baseline="0" err="1">
                <a:ln>
                  <a:noFill/>
                </a:ln>
                <a:solidFill>
                  <a:srgbClr val="080808"/>
                </a:solidFill>
                <a:effectLst/>
                <a:latin typeface="JetBrains Mono"/>
              </a:rPr>
              <a:t>.</a:t>
            </a:r>
            <a:r>
              <a:rPr kumimoji="0" lang="de-DE" altLang="de-DE" sz="1050" b="0" i="1" u="none" strike="noStrike" cap="none" normalizeH="0" baseline="0" err="1">
                <a:ln>
                  <a:noFill/>
                </a:ln>
                <a:solidFill>
                  <a:srgbClr val="080808"/>
                </a:solidFill>
                <a:effectLst/>
                <a:latin typeface="JetBrains Mono"/>
              </a:rPr>
              <a:t>getConnection</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67D17"/>
                </a:solidFill>
                <a:effectLst/>
                <a:latin typeface="JetBrains Mono"/>
              </a:rPr>
              <a:t>"localhost:1521/</a:t>
            </a:r>
            <a:r>
              <a:rPr kumimoji="0" lang="de-DE" altLang="de-DE" sz="1050" b="0" i="0" u="none" strike="noStrike" cap="none" normalizeH="0" baseline="0" err="1">
                <a:ln>
                  <a:noFill/>
                </a:ln>
                <a:solidFill>
                  <a:srgbClr val="067D17"/>
                </a:solidFill>
                <a:effectLst/>
                <a:latin typeface="JetBrains Mono"/>
              </a:rPr>
              <a:t>car</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err="1">
                <a:ln>
                  <a:noFill/>
                </a:ln>
                <a:solidFill>
                  <a:srgbClr val="080808"/>
                </a:solidFill>
                <a:effectLst/>
                <a:latin typeface="JetBrains Mono"/>
              </a:rPr>
              <a:t>.prepareStatement</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.executeQuery</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.next</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new</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Car();</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err="1">
                <a:ln>
                  <a:noFill/>
                </a:ln>
                <a:solidFill>
                  <a:srgbClr val="080808"/>
                </a:solidFill>
                <a:effectLst/>
                <a:latin typeface="JetBrains Mono"/>
              </a:rPr>
              <a:t>.setMake</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.getString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err="1">
                <a:ln>
                  <a:noFill/>
                </a:ln>
                <a:solidFill>
                  <a:srgbClr val="0033B3"/>
                </a:solidFill>
                <a:effectLst/>
                <a:latin typeface="JetBrains Mono"/>
              </a:rPr>
              <a:t>else</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 </a:t>
            </a:r>
            <a:r>
              <a:rPr kumimoji="0" lang="de-DE" altLang="de-DE" sz="1050" b="0" i="0" u="none" strike="noStrike" cap="none" normalizeH="0" baseline="0" err="1">
                <a:ln>
                  <a:noFill/>
                </a:ln>
                <a:solidFill>
                  <a:srgbClr val="080808"/>
                </a:solidFill>
                <a:effectLst/>
                <a:latin typeface="JetBrains Mono"/>
              </a:rPr>
              <a:t>ex.printStackTrace</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finally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 </a:t>
            </a:r>
            <a:r>
              <a:rPr kumimoji="0" lang="de-DE" altLang="de-DE" sz="1050" b="0" i="0" u="none" strike="noStrike" cap="none" normalizeH="0" baseline="0">
                <a:ln>
                  <a:noFill/>
                </a:ln>
                <a:solidFill>
                  <a:srgbClr val="080808"/>
                </a:solidFill>
                <a:effectLst/>
                <a:latin typeface="JetBrains Mono"/>
              </a:rPr>
              <a:t>&amp;&amp;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.isClosed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.close</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a:t>
            </a:r>
            <a:endParaRPr kumimoji="0" lang="de-DE" altLang="de-DE" sz="1050"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691464" y="2564708"/>
            <a:ext cx="6157964" cy="461665"/>
          </a:xfrm>
          <a:prstGeom prst="rect">
            <a:avLst/>
          </a:prstGeom>
          <a:noFill/>
        </p:spPr>
        <p:txBody>
          <a:bodyPr wrap="square" rtlCol="0">
            <a:spAutoFit/>
          </a:bodyPr>
          <a:lstStyle/>
          <a:p>
            <a:r>
              <a:rPr lang="pl-PL" sz="2400">
                <a:solidFill>
                  <a:srgbClr val="0069FF"/>
                </a:solidFill>
                <a:latin typeface="Helvetica" pitchFamily="2" charset="0"/>
              </a:rPr>
              <a:t>Implementacja bez Framework</a:t>
            </a:r>
          </a:p>
        </p:txBody>
      </p:sp>
    </p:spTree>
    <p:extLst>
      <p:ext uri="{BB962C8B-B14F-4D97-AF65-F5344CB8AC3E}">
        <p14:creationId xmlns:p14="http://schemas.microsoft.com/office/powerpoint/2010/main" val="195288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7355115"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4428518" y="3429000"/>
            <a:ext cx="685804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a:ln>
                  <a:noFill/>
                </a:ln>
                <a:solidFill>
                  <a:srgbClr val="0033B3"/>
                </a:solidFill>
                <a:effectLst/>
                <a:latin typeface="JetBrains Mono"/>
              </a:rPr>
              <a:t>public </a:t>
            </a:r>
            <a:r>
              <a:rPr kumimoji="0" lang="pl-PL" altLang="de-DE" b="0" i="0" u="none" strike="noStrike" cap="none" normalizeH="0" baseline="0" err="1">
                <a:ln>
                  <a:noFill/>
                </a:ln>
                <a:solidFill>
                  <a:srgbClr val="0033B3"/>
                </a:solidFill>
                <a:effectLst/>
                <a:latin typeface="JetBrains Mono"/>
              </a:rPr>
              <a:t>interface</a:t>
            </a:r>
            <a:r>
              <a:rPr kumimoji="0" lang="de-DE" altLang="de-DE" b="0" i="0" u="none" strike="noStrike" cap="none" normalizeH="0" baseline="0">
                <a:ln>
                  <a:noFill/>
                </a:ln>
                <a:solidFill>
                  <a:srgbClr val="0033B3"/>
                </a:solidFill>
                <a:effectLst/>
                <a:latin typeface="JetBrains Mono"/>
              </a:rPr>
              <a:t> </a:t>
            </a:r>
            <a:r>
              <a:rPr kumimoji="0" lang="de-DE" altLang="de-DE" b="0" i="0" u="none" strike="noStrike" cap="none" normalizeH="0" baseline="0" err="1">
                <a:ln>
                  <a:noFill/>
                </a:ln>
                <a:solidFill>
                  <a:srgbClr val="000000"/>
                </a:solidFill>
                <a:effectLst/>
                <a:latin typeface="JetBrains Mono"/>
              </a:rPr>
              <a:t>CarRepository</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extends</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CrudRepository</a:t>
            </a:r>
            <a:r>
              <a:rPr kumimoji="0" lang="pl-PL" altLang="de-DE" b="0" i="0" u="none" strike="noStrike" cap="none" normalizeH="0" baseline="0">
                <a:ln>
                  <a:noFill/>
                </a:ln>
                <a:solidFill>
                  <a:srgbClr val="000000"/>
                </a:solidFill>
                <a:effectLst/>
                <a:latin typeface="JetBrains Mono"/>
              </a:rPr>
              <a:t>&lt;Car, </a:t>
            </a:r>
            <a:r>
              <a:rPr kumimoji="0" lang="pl-PL" altLang="de-DE" b="0" i="0" u="none" strike="noStrike" cap="none" normalizeH="0" baseline="0" err="1">
                <a:ln>
                  <a:noFill/>
                </a:ln>
                <a:solidFill>
                  <a:srgbClr val="000000"/>
                </a:solidFill>
                <a:effectLst/>
                <a:latin typeface="JetBrains Mono"/>
              </a:rPr>
              <a:t>Long</a:t>
            </a:r>
            <a:r>
              <a:rPr kumimoji="0" lang="pl-PL" altLang="de-DE" b="0" i="0" u="none" strike="noStrike" cap="none" normalizeH="0" baseline="0">
                <a:ln>
                  <a:noFill/>
                </a:ln>
                <a:solidFill>
                  <a:srgbClr val="000000"/>
                </a:solidFill>
                <a:effectLst/>
                <a:latin typeface="JetBrains Mono"/>
              </a:rPr>
              <a:t>&gt;</a:t>
            </a:r>
            <a:r>
              <a:rPr kumimoji="0" lang="de-DE" altLang="de-DE" b="0" i="0" u="none" strike="noStrike" cap="none" normalizeH="0" baseline="0">
                <a:ln>
                  <a:noFill/>
                </a:ln>
                <a:solidFill>
                  <a:srgbClr val="000000"/>
                </a:solidFill>
                <a:effectLst/>
                <a:latin typeface="JetBrains Mono"/>
              </a:rPr>
              <a:t> </a:t>
            </a:r>
            <a:r>
              <a:rPr kumimoji="0" lang="de-DE" altLang="de-DE" b="0" i="0" u="none" strike="noStrike" cap="none" normalizeH="0" baseline="0">
                <a:ln>
                  <a:noFill/>
                </a:ln>
                <a:solidFill>
                  <a:srgbClr val="080808"/>
                </a:solidFill>
                <a:effectLst/>
                <a:latin typeface="JetBrains Mono"/>
              </a:rPr>
              <a:t>{</a:t>
            </a:r>
            <a:r>
              <a:rPr kumimoji="0" lang="pl-PL" altLang="de-DE" b="0" i="0" u="none" strike="noStrike" cap="none" normalizeH="0" baseline="0">
                <a:ln>
                  <a:noFill/>
                </a:ln>
                <a:solidFill>
                  <a:srgbClr val="080808"/>
                </a:solidFill>
                <a:effectLst/>
                <a:latin typeface="JetBrains Mono"/>
              </a:rPr>
              <a:t> }</a:t>
            </a:r>
            <a:endParaRPr kumimoji="0" lang="de-DE" altLang="de-DE"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309770" y="2963844"/>
            <a:ext cx="4728358" cy="461665"/>
          </a:xfrm>
          <a:prstGeom prst="rect">
            <a:avLst/>
          </a:prstGeom>
          <a:noFill/>
        </p:spPr>
        <p:txBody>
          <a:bodyPr wrap="square" rtlCol="0">
            <a:spAutoFit/>
          </a:bodyPr>
          <a:lstStyle/>
          <a:p>
            <a:r>
              <a:rPr lang="pl-PL" sz="2400">
                <a:solidFill>
                  <a:srgbClr val="00B050"/>
                </a:solidFill>
                <a:latin typeface="Helvetica" pitchFamily="2" charset="0"/>
              </a:rPr>
              <a:t>Implementacja z użyciem Spring</a:t>
            </a:r>
          </a:p>
        </p:txBody>
      </p:sp>
    </p:spTree>
    <p:extLst>
      <p:ext uri="{BB962C8B-B14F-4D97-AF65-F5344CB8AC3E}">
        <p14:creationId xmlns:p14="http://schemas.microsoft.com/office/powerpoint/2010/main" val="3938630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2.3. Literatura, materiały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cup with a green leaf coming out of it&#10;&#10;Description automatically generated">
            <a:extLst>
              <a:ext uri="{FF2B5EF4-FFF2-40B4-BE49-F238E27FC236}">
                <a16:creationId xmlns:a16="http://schemas.microsoft.com/office/drawing/2014/main" id="{799F6F3C-B214-3002-3C8E-70C810A96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369" y="1299452"/>
            <a:ext cx="1710831" cy="244554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8377FD3-93A3-1A2F-D64E-D83EDC52DFFE}"/>
              </a:ext>
            </a:extLst>
          </p:cNvPr>
          <p:cNvSpPr txBox="1"/>
          <p:nvPr/>
        </p:nvSpPr>
        <p:spPr>
          <a:xfrm>
            <a:off x="950685" y="4122003"/>
            <a:ext cx="3468915"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Spring w akcji. Wydanie 5*</a:t>
            </a:r>
          </a:p>
          <a:p>
            <a:pPr algn="ctr"/>
            <a:r>
              <a:rPr lang="pl-PL" sz="1600" b="1">
                <a:latin typeface="Helvetica" panose="020B0604020202020204" pitchFamily="34" charset="0"/>
                <a:cs typeface="Helvetica" panose="020B0604020202020204" pitchFamily="34" charset="0"/>
              </a:rPr>
              <a:t>Craig </a:t>
            </a:r>
            <a:r>
              <a:rPr lang="pl-PL" sz="1600" b="1" err="1">
                <a:latin typeface="Helvetica" panose="020B0604020202020204" pitchFamily="34" charset="0"/>
                <a:cs typeface="Helvetica" panose="020B0604020202020204" pitchFamily="34" charset="0"/>
              </a:rPr>
              <a:t>Walls</a:t>
            </a:r>
            <a:r>
              <a:rPr lang="pl-PL" sz="1600" b="1">
                <a:latin typeface="Helvetica" panose="020B0604020202020204" pitchFamily="34" charset="0"/>
                <a:cs typeface="Helvetica" panose="020B0604020202020204" pitchFamily="34" charset="0"/>
              </a:rPr>
              <a:t> </a:t>
            </a:r>
          </a:p>
          <a:p>
            <a:pPr algn="ctr"/>
            <a:r>
              <a:rPr lang="pl-PL" sz="1600" b="1">
                <a:latin typeface="Helvetica" panose="020B0604020202020204" pitchFamily="34" charset="0"/>
                <a:cs typeface="Helvetica" panose="020B0604020202020204" pitchFamily="34" charset="0"/>
              </a:rPr>
              <a:t>Edycja 6 dostępna w języku ANG</a:t>
            </a:r>
          </a:p>
        </p:txBody>
      </p:sp>
      <p:pic>
        <p:nvPicPr>
          <p:cNvPr id="12" name="Picture 11">
            <a:extLst>
              <a:ext uri="{FF2B5EF4-FFF2-40B4-BE49-F238E27FC236}">
                <a16:creationId xmlns:a16="http://schemas.microsoft.com/office/drawing/2014/main" id="{CEF212C9-F8A1-54F7-6633-92ED4E7AC049}"/>
              </a:ext>
            </a:extLst>
          </p:cNvPr>
          <p:cNvPicPr>
            <a:picLocks noChangeAspect="1"/>
          </p:cNvPicPr>
          <p:nvPr/>
        </p:nvPicPr>
        <p:blipFill>
          <a:blip r:embed="rId5"/>
          <a:stretch>
            <a:fillRect/>
          </a:stretch>
        </p:blipFill>
        <p:spPr>
          <a:xfrm>
            <a:off x="6076122" y="719561"/>
            <a:ext cx="5147306" cy="1545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E96D6F56-B579-F638-07FF-3580B301BFC2}"/>
              </a:ext>
            </a:extLst>
          </p:cNvPr>
          <p:cNvSpPr txBox="1"/>
          <p:nvPr/>
        </p:nvSpPr>
        <p:spPr>
          <a:xfrm>
            <a:off x="7190064" y="2259190"/>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6"/>
              </a:rPr>
              <a:t>https://www.spring.io</a:t>
            </a:r>
            <a:r>
              <a:rPr lang="pl-PL" sz="1600" b="1">
                <a:latin typeface="Helvetica" panose="020B0604020202020204" pitchFamily="34" charset="0"/>
                <a:cs typeface="Helvetica" panose="020B0604020202020204" pitchFamily="34" charset="0"/>
              </a:rPr>
              <a:t> + DOC</a:t>
            </a:r>
          </a:p>
        </p:txBody>
      </p:sp>
      <p:pic>
        <p:nvPicPr>
          <p:cNvPr id="15" name="Picture 14">
            <a:extLst>
              <a:ext uri="{FF2B5EF4-FFF2-40B4-BE49-F238E27FC236}">
                <a16:creationId xmlns:a16="http://schemas.microsoft.com/office/drawing/2014/main" id="{47C4CC6D-AE15-68A3-6340-EBCA49CCABC7}"/>
              </a:ext>
            </a:extLst>
          </p:cNvPr>
          <p:cNvPicPr>
            <a:picLocks noChangeAspect="1"/>
          </p:cNvPicPr>
          <p:nvPr/>
        </p:nvPicPr>
        <p:blipFill>
          <a:blip r:embed="rId7"/>
          <a:stretch>
            <a:fillRect/>
          </a:stretch>
        </p:blipFill>
        <p:spPr>
          <a:xfrm>
            <a:off x="6183354" y="3083514"/>
            <a:ext cx="5034770" cy="24455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extBox 15">
            <a:extLst>
              <a:ext uri="{FF2B5EF4-FFF2-40B4-BE49-F238E27FC236}">
                <a16:creationId xmlns:a16="http://schemas.microsoft.com/office/drawing/2014/main" id="{3840FFF5-341A-2D62-9DFF-BD1A7D5CD3EA}"/>
              </a:ext>
            </a:extLst>
          </p:cNvPr>
          <p:cNvSpPr txBox="1"/>
          <p:nvPr/>
        </p:nvSpPr>
        <p:spPr>
          <a:xfrm>
            <a:off x="6858000" y="5637604"/>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8"/>
              </a:rPr>
              <a:t>https://www.bealdung.com</a:t>
            </a: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780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3. Spring </a:t>
            </a:r>
            <a:r>
              <a:rPr lang="pl-PL" sz="2800" b="1" err="1">
                <a:latin typeface="Helvetica" panose="020B0604020202020204" pitchFamily="34" charset="0"/>
                <a:cs typeface="Helvetica" panose="020B0604020202020204" pitchFamily="34" charset="0"/>
              </a:rPr>
              <a:t>Boot</a:t>
            </a:r>
            <a:endParaRPr lang="pl-PL" sz="2800" b="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2235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50" name="Picture 2" descr="A Comprehensive guide to Spring Boot 3.2 with Java 21, Virtual Threads,  Spring Security, PostgreSQL, Flyway, Caching, Micrometer, Opentelemetry,  JUnit 5, RabbitMQ, Keycloak Integration, and More! (10/17) | by Jonathan  Chevalier | Medium">
            <a:extLst>
              <a:ext uri="{FF2B5EF4-FFF2-40B4-BE49-F238E27FC236}">
                <a16:creationId xmlns:a16="http://schemas.microsoft.com/office/drawing/2014/main" id="{F1FFA249-E1BE-B734-DEA1-0FCF90989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713220"/>
            <a:ext cx="4009449" cy="1718335"/>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E289EE-27B4-AE07-6217-0B786D8D648B}"/>
              </a:ext>
            </a:extLst>
          </p:cNvPr>
          <p:cNvSpPr txBox="1"/>
          <p:nvPr/>
        </p:nvSpPr>
        <p:spPr>
          <a:xfrm>
            <a:off x="616671" y="645373"/>
            <a:ext cx="10658080" cy="26320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a:t>Umożliwia szybkie tworzenie aplikacji gotowych do uruchomienia od ręki z wykorzystaniem </a:t>
            </a:r>
            <a:r>
              <a:rPr lang="pl-PL" sz="1600" err="1"/>
              <a:t>Springa</a:t>
            </a:r>
            <a:endParaRPr lang="pl-PL" sz="1600"/>
          </a:p>
          <a:p>
            <a:pPr marL="285750" indent="-285750">
              <a:lnSpc>
                <a:spcPct val="150000"/>
              </a:lnSpc>
              <a:buFont typeface="Arial" panose="020B0604020202020204" pitchFamily="34" charset="0"/>
              <a:buChar char="•"/>
            </a:pPr>
            <a:r>
              <a:rPr lang="pl-PL" sz="1600"/>
              <a:t>Paczka projektu posiada wbudowany serwer i inne niezbędne komponenty, które są potrzebne do uruchomienia aplikacji</a:t>
            </a:r>
          </a:p>
          <a:p>
            <a:pPr marL="285750" indent="-285750">
              <a:lnSpc>
                <a:spcPct val="150000"/>
              </a:lnSpc>
              <a:buFont typeface="Arial" panose="020B0604020202020204" pitchFamily="34" charset="0"/>
              <a:buChar char="•"/>
            </a:pPr>
            <a:r>
              <a:rPr lang="pl-PL" sz="1600"/>
              <a:t>Automatyczna konfiguracja – do uruchomienia zasadniczej aplikacji nie jest wymagana żadna dodatkowa konfiguracja. Dodanie własnej jest opcjonalna dla osiągnięcia innych/nowych korzyści</a:t>
            </a:r>
          </a:p>
          <a:p>
            <a:pPr marL="285750" indent="-285750">
              <a:lnSpc>
                <a:spcPct val="150000"/>
              </a:lnSpc>
              <a:buFont typeface="Arial" panose="020B0604020202020204" pitchFamily="34" charset="0"/>
              <a:buChar char="•"/>
            </a:pPr>
            <a:r>
              <a:rPr lang="pl-PL" sz="1600"/>
              <a:t>Tworzenie aplikacji z wykorzystaniem Spring </a:t>
            </a:r>
            <a:r>
              <a:rPr lang="pl-PL" sz="1600" err="1"/>
              <a:t>Boot</a:t>
            </a:r>
            <a:r>
              <a:rPr lang="pl-PL" sz="1600"/>
              <a:t> jest uproszczone co przekłada się łatwiejszy proces </a:t>
            </a:r>
            <a:r>
              <a:rPr lang="pl-PL" sz="1600" err="1"/>
              <a:t>developmentu</a:t>
            </a:r>
            <a:endParaRPr lang="pl-PL" sz="1600"/>
          </a:p>
        </p:txBody>
      </p:sp>
    </p:spTree>
    <p:extLst>
      <p:ext uri="{BB962C8B-B14F-4D97-AF65-F5344CB8AC3E}">
        <p14:creationId xmlns:p14="http://schemas.microsoft.com/office/powerpoint/2010/main" val="367038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Agenda</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571614" y="485665"/>
            <a:ext cx="8405489" cy="5755422"/>
          </a:xfrm>
          <a:prstGeom prst="rect">
            <a:avLst/>
          </a:prstGeom>
          <a:noFill/>
        </p:spPr>
        <p:txBody>
          <a:bodyPr wrap="square" rtlCol="0">
            <a:spAutoFit/>
          </a:bodyPr>
          <a:lstStyle/>
          <a:p>
            <a:pPr marL="234950" indent="-234950" defTabSz="457200">
              <a:buAutoNum type="arabicPeriod"/>
            </a:pPr>
            <a:r>
              <a:rPr lang="pl-PL" sz="1600" dirty="0">
                <a:solidFill>
                  <a:srgbClr val="002B58"/>
                </a:solidFill>
                <a:latin typeface="Helvetica" pitchFamily="2" charset="0"/>
              </a:rPr>
              <a:t>Informacje Organizacyjne</a:t>
            </a:r>
          </a:p>
          <a:p>
            <a:pPr marL="692150" lvl="1" indent="-234950" defTabSz="457200">
              <a:buAutoNum type="arabicPeriod"/>
            </a:pPr>
            <a:r>
              <a:rPr lang="pl-PL" sz="1600" dirty="0">
                <a:solidFill>
                  <a:srgbClr val="002B58"/>
                </a:solidFill>
                <a:latin typeface="Helvetica" pitchFamily="2" charset="0"/>
              </a:rPr>
              <a:t>Informacje o przedmiocie &amp; Konsultacje</a:t>
            </a:r>
          </a:p>
          <a:p>
            <a:pPr marL="692150" lvl="1" indent="-234950" defTabSz="457200">
              <a:buAutoNum type="arabicPeriod"/>
            </a:pPr>
            <a:r>
              <a:rPr lang="pl-PL" sz="1600" dirty="0">
                <a:solidFill>
                  <a:srgbClr val="002B58"/>
                </a:solidFill>
                <a:latin typeface="Helvetica" pitchFamily="2" charset="0"/>
              </a:rPr>
              <a:t>Warunki zaliczenia</a:t>
            </a:r>
          </a:p>
          <a:p>
            <a:pPr marL="692150" lvl="1" indent="-234950" defTabSz="457200">
              <a:buAutoNum type="arabicPeriod"/>
            </a:pPr>
            <a:r>
              <a:rPr lang="pl-PL" sz="1600" dirty="0">
                <a:solidFill>
                  <a:srgbClr val="002B58"/>
                </a:solidFill>
                <a:latin typeface="Helvetica" pitchFamily="2" charset="0"/>
              </a:rPr>
              <a:t>Harmonogram</a:t>
            </a:r>
          </a:p>
          <a:p>
            <a:pPr marL="234950" indent="-234950" defTabSz="457200">
              <a:buFont typeface="+mj-lt"/>
              <a:buAutoNum type="arabicPeriod"/>
            </a:pPr>
            <a:r>
              <a:rPr lang="pl-PL" sz="1600" dirty="0">
                <a:solidFill>
                  <a:srgbClr val="002B58"/>
                </a:solidFill>
                <a:latin typeface="Helvetica" pitchFamily="2" charset="0"/>
              </a:rPr>
              <a:t>Wprowadzenie do Spring Framework</a:t>
            </a:r>
          </a:p>
          <a:p>
            <a:pPr marL="692150" lvl="1" indent="-234950" defTabSz="457200">
              <a:buFont typeface="+mj-lt"/>
              <a:buAutoNum type="arabicPeriod"/>
            </a:pPr>
            <a:r>
              <a:rPr lang="pl-PL" sz="1600" dirty="0">
                <a:solidFill>
                  <a:srgbClr val="002B58"/>
                </a:solidFill>
                <a:latin typeface="Helvetica" pitchFamily="2" charset="0"/>
              </a:rPr>
              <a:t>Wprowadzenie</a:t>
            </a:r>
          </a:p>
          <a:p>
            <a:pPr marL="692150" lvl="1" indent="-234950" defTabSz="457200">
              <a:buFont typeface="+mj-lt"/>
              <a:buAutoNum type="arabicPeriod"/>
            </a:pPr>
            <a:r>
              <a:rPr lang="pl-PL" sz="1600" dirty="0">
                <a:solidFill>
                  <a:srgbClr val="002B58"/>
                </a:solidFill>
                <a:latin typeface="Helvetica" pitchFamily="2" charset="0"/>
              </a:rPr>
              <a:t>Ekosystem</a:t>
            </a:r>
          </a:p>
          <a:p>
            <a:pPr marL="692150" lvl="1" indent="-234950" defTabSz="457200">
              <a:buFont typeface="+mj-lt"/>
              <a:buAutoNum type="arabicPeriod"/>
            </a:pPr>
            <a:r>
              <a:rPr lang="pl-PL" sz="1600" dirty="0">
                <a:solidFill>
                  <a:srgbClr val="002B58"/>
                </a:solidFill>
                <a:latin typeface="Helvetica" pitchFamily="2" charset="0"/>
              </a:rPr>
              <a:t>Literatura, materiały</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Boot</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Framework – podstawy</a:t>
            </a:r>
          </a:p>
          <a:p>
            <a:pPr marL="692150" lvl="1" indent="-234950" defTabSz="457200">
              <a:buFont typeface="+mj-lt"/>
              <a:buAutoNum type="arabicPeriod"/>
            </a:pPr>
            <a:r>
              <a:rPr lang="pl-PL" sz="1600" dirty="0" err="1">
                <a:solidFill>
                  <a:srgbClr val="002B58"/>
                </a:solidFill>
                <a:latin typeface="Helvetica" pitchFamily="2" charset="0"/>
              </a:rPr>
              <a:t>Dependency</a:t>
            </a:r>
            <a:r>
              <a:rPr lang="pl-PL" sz="1600" dirty="0">
                <a:solidFill>
                  <a:srgbClr val="002B58"/>
                </a:solidFill>
                <a:latin typeface="Helvetica" pitchFamily="2" charset="0"/>
              </a:rPr>
              <a:t> </a:t>
            </a:r>
            <a:r>
              <a:rPr lang="pl-PL" sz="1600" dirty="0" err="1">
                <a:solidFill>
                  <a:srgbClr val="002B58"/>
                </a:solidFill>
                <a:latin typeface="Helvetica" pitchFamily="2" charset="0"/>
              </a:rPr>
              <a:t>Injection</a:t>
            </a:r>
            <a:endParaRPr lang="pl-PL" sz="1600" dirty="0">
              <a:solidFill>
                <a:srgbClr val="002B58"/>
              </a:solidFill>
              <a:latin typeface="Helvetica" pitchFamily="2" charset="0"/>
            </a:endParaRPr>
          </a:p>
          <a:p>
            <a:pPr marL="692150" lvl="1" indent="-234950" defTabSz="457200">
              <a:buFont typeface="+mj-lt"/>
              <a:buAutoNum type="arabicPeriod"/>
            </a:pPr>
            <a:r>
              <a:rPr lang="pl-PL" sz="1600" dirty="0" err="1">
                <a:solidFill>
                  <a:srgbClr val="002B58"/>
                </a:solidFill>
                <a:latin typeface="Helvetica" pitchFamily="2" charset="0"/>
                <a:ea typeface="+mn-ea"/>
                <a:cs typeface="+mn-cs"/>
              </a:rPr>
              <a:t>Inversion</a:t>
            </a:r>
            <a:r>
              <a:rPr lang="pl-PL" sz="1600" dirty="0">
                <a:solidFill>
                  <a:srgbClr val="002B58"/>
                </a:solidFill>
                <a:latin typeface="Helvetica" pitchFamily="2" charset="0"/>
                <a:ea typeface="+mn-ea"/>
                <a:cs typeface="+mn-cs"/>
              </a:rPr>
              <a:t> of Control</a:t>
            </a:r>
          </a:p>
          <a:p>
            <a:pPr marL="692150" lvl="1" indent="-234950" defTabSz="457200">
              <a:buFont typeface="+mj-lt"/>
              <a:buAutoNum type="arabicPeriod"/>
            </a:pPr>
            <a:r>
              <a:rPr lang="pl-PL" sz="1600" dirty="0">
                <a:solidFill>
                  <a:srgbClr val="002B58"/>
                </a:solidFill>
                <a:latin typeface="Helvetica" pitchFamily="2" charset="0"/>
              </a:rPr>
              <a:t>Definiowanie i wstrzykiwanie Beanów</a:t>
            </a:r>
          </a:p>
          <a:p>
            <a:pPr marL="234950" indent="-234950" defTabSz="457200">
              <a:buFont typeface="+mj-lt"/>
              <a:buAutoNum type="arabicPeriod"/>
            </a:pPr>
            <a:r>
              <a:rPr lang="pl-PL" sz="1600" dirty="0">
                <a:solidFill>
                  <a:srgbClr val="002B58"/>
                </a:solidFill>
                <a:latin typeface="Helvetica" pitchFamily="2" charset="0"/>
              </a:rPr>
              <a:t>Protokół HTTP, Spring MVC (Controller)</a:t>
            </a:r>
          </a:p>
          <a:p>
            <a:pPr marL="234950" indent="-234950" defTabSz="457200">
              <a:buFont typeface="+mj-lt"/>
              <a:buAutoNum type="arabicPeriod"/>
            </a:pPr>
            <a:r>
              <a:rPr lang="pl-PL" sz="1600" dirty="0">
                <a:solidFill>
                  <a:srgbClr val="002B58"/>
                </a:solidFill>
                <a:latin typeface="Helvetica" pitchFamily="2" charset="0"/>
              </a:rPr>
              <a:t>Spring REST</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Events</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AOP – </a:t>
            </a:r>
            <a:r>
              <a:rPr lang="pl-PL" sz="1600" dirty="0" err="1">
                <a:solidFill>
                  <a:srgbClr val="002B58"/>
                </a:solidFill>
                <a:latin typeface="Helvetica" pitchFamily="2" charset="0"/>
              </a:rPr>
              <a:t>Aspect</a:t>
            </a:r>
            <a:r>
              <a:rPr lang="pl-PL" sz="1600" dirty="0">
                <a:solidFill>
                  <a:srgbClr val="002B58"/>
                </a:solidFill>
                <a:latin typeface="Helvetica" pitchFamily="2" charset="0"/>
              </a:rPr>
              <a:t> </a:t>
            </a:r>
            <a:r>
              <a:rPr lang="pl-PL" sz="1600" dirty="0" err="1">
                <a:solidFill>
                  <a:srgbClr val="002B58"/>
                </a:solidFill>
                <a:latin typeface="Helvetica" pitchFamily="2" charset="0"/>
              </a:rPr>
              <a:t>Oriented</a:t>
            </a:r>
            <a:r>
              <a:rPr lang="pl-PL" sz="1600" dirty="0">
                <a:solidFill>
                  <a:srgbClr val="002B58"/>
                </a:solidFill>
                <a:latin typeface="Helvetica" pitchFamily="2" charset="0"/>
              </a:rPr>
              <a:t> Programming</a:t>
            </a:r>
          </a:p>
          <a:p>
            <a:pPr marL="234950" indent="-234950" defTabSz="457200">
              <a:buFont typeface="+mj-lt"/>
              <a:buAutoNum type="arabicPeriod"/>
            </a:pPr>
            <a:r>
              <a:rPr lang="pl-PL" sz="1600" dirty="0">
                <a:solidFill>
                  <a:srgbClr val="002B58"/>
                </a:solidFill>
                <a:latin typeface="Helvetica" pitchFamily="2" charset="0"/>
              </a:rPr>
              <a:t>Spring Email</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Scheduling</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Async</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Actuator</a:t>
            </a:r>
            <a:endParaRPr lang="pl-PL" sz="1600" dirty="0">
              <a:solidFill>
                <a:srgbClr val="002B58"/>
              </a:solidFill>
              <a:latin typeface="Helvetica" pitchFamily="2" charset="0"/>
            </a:endParaRPr>
          </a:p>
          <a:p>
            <a:pPr marL="234950" indent="-234950" defTabSz="457200">
              <a:buFont typeface="+mj-lt"/>
              <a:buAutoNum type="arabicPeriod"/>
            </a:pPr>
            <a:r>
              <a:rPr lang="pl-PL" sz="1600" dirty="0" err="1">
                <a:solidFill>
                  <a:srgbClr val="002B58"/>
                </a:solidFill>
                <a:latin typeface="Helvetica" pitchFamily="2" charset="0"/>
              </a:rPr>
              <a:t>Swagger</a:t>
            </a:r>
            <a:r>
              <a:rPr lang="pl-PL" sz="1600" dirty="0">
                <a:solidFill>
                  <a:srgbClr val="002B58"/>
                </a:solidFill>
                <a:latin typeface="Helvetica" pitchFamily="2" charset="0"/>
              </a:rPr>
              <a:t> / Open API</a:t>
            </a:r>
          </a:p>
          <a:p>
            <a:pPr marL="234950" indent="-234950" defTabSz="457200">
              <a:buFont typeface="+mj-lt"/>
              <a:buAutoNum type="arabicPeriod"/>
            </a:pPr>
            <a:r>
              <a:rPr lang="pl-PL" sz="1600" dirty="0" err="1">
                <a:solidFill>
                  <a:srgbClr val="002B58"/>
                </a:solidFill>
                <a:latin typeface="Helvetica" pitchFamily="2" charset="0"/>
              </a:rPr>
              <a:t>Liquibase</a:t>
            </a:r>
            <a:r>
              <a:rPr lang="pl-PL" sz="1600" dirty="0">
                <a:solidFill>
                  <a:srgbClr val="002B58"/>
                </a:solidFill>
                <a:latin typeface="Helvetica" pitchFamily="2" charset="0"/>
              </a:rPr>
              <a:t> – zarządzanie bazą danych</a:t>
            </a:r>
          </a:p>
        </p:txBody>
      </p:sp>
      <p:pic>
        <p:nvPicPr>
          <p:cNvPr id="3" name="Obraz 3" descr="Uniwersytet WSB Merito Wrocław">
            <a:extLst>
              <a:ext uri="{FF2B5EF4-FFF2-40B4-BE49-F238E27FC236}">
                <a16:creationId xmlns:a16="http://schemas.microsoft.com/office/drawing/2014/main" id="{27AF36F1-54AB-CC75-1ACD-7865753F9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585DE882-43B1-E12B-67DD-D1F98DD0BE1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2" name="Picture 2" descr="Capgemini Logo Logo and symbol, meaning, history, PNG">
            <a:extLst>
              <a:ext uri="{FF2B5EF4-FFF2-40B4-BE49-F238E27FC236}">
                <a16:creationId xmlns:a16="http://schemas.microsoft.com/office/drawing/2014/main" id="{CE16AE03-5FC4-0B87-3239-BD8F00181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7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Jak zacząć?</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F26872-E336-6DC9-DAB2-A2F5BC229E1F}"/>
              </a:ext>
            </a:extLst>
          </p:cNvPr>
          <p:cNvPicPr>
            <a:picLocks noChangeAspect="1"/>
          </p:cNvPicPr>
          <p:nvPr/>
        </p:nvPicPr>
        <p:blipFill>
          <a:blip r:embed="rId6"/>
          <a:stretch>
            <a:fillRect/>
          </a:stretch>
        </p:blipFill>
        <p:spPr>
          <a:xfrm>
            <a:off x="918149" y="693738"/>
            <a:ext cx="10187557" cy="4582313"/>
          </a:xfrm>
          <a:prstGeom prst="rect">
            <a:avLst/>
          </a:prstGeom>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spTree>
    <p:extLst>
      <p:ext uri="{BB962C8B-B14F-4D97-AF65-F5344CB8AC3E}">
        <p14:creationId xmlns:p14="http://schemas.microsoft.com/office/powerpoint/2010/main" val="119967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3.1. Spring </a:t>
            </a:r>
            <a:r>
              <a:rPr lang="pl-PL" sz="2900" dirty="0" err="1">
                <a:solidFill>
                  <a:srgbClr val="002C58"/>
                </a:solidFill>
                <a:latin typeface="Helvetica" pitchFamily="2" charset="0"/>
                <a:ea typeface="+mn-ea"/>
                <a:cs typeface="+mn-cs"/>
              </a:rPr>
              <a:t>Boot</a:t>
            </a:r>
            <a:r>
              <a:rPr lang="pl-PL" sz="2900" dirty="0">
                <a:solidFill>
                  <a:srgbClr val="002C58"/>
                </a:solidFill>
                <a:latin typeface="Helvetica" pitchFamily="2" charset="0"/>
                <a:ea typeface="+mn-ea"/>
                <a:cs typeface="+mn-cs"/>
              </a:rPr>
              <a:t> – Jak zacząć?</a:t>
            </a:r>
            <a:endParaRPr lang="pl-PL" sz="2900" dirty="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pic>
        <p:nvPicPr>
          <p:cNvPr id="4" name="Picture 3">
            <a:extLst>
              <a:ext uri="{FF2B5EF4-FFF2-40B4-BE49-F238E27FC236}">
                <a16:creationId xmlns:a16="http://schemas.microsoft.com/office/drawing/2014/main" id="{46A6638D-D361-2646-8A75-D9BAE533107A}"/>
              </a:ext>
            </a:extLst>
          </p:cNvPr>
          <p:cNvPicPr>
            <a:picLocks noChangeAspect="1"/>
          </p:cNvPicPr>
          <p:nvPr/>
        </p:nvPicPr>
        <p:blipFill>
          <a:blip r:embed="rId6"/>
          <a:stretch>
            <a:fillRect/>
          </a:stretch>
        </p:blipFill>
        <p:spPr>
          <a:xfrm>
            <a:off x="1981200" y="689336"/>
            <a:ext cx="7503059" cy="4953000"/>
          </a:xfrm>
          <a:prstGeom prst="rect">
            <a:avLst/>
          </a:prstGeom>
        </p:spPr>
      </p:pic>
    </p:spTree>
    <p:extLst>
      <p:ext uri="{BB962C8B-B14F-4D97-AF65-F5344CB8AC3E}">
        <p14:creationId xmlns:p14="http://schemas.microsoft.com/office/powerpoint/2010/main" val="3881502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3.2.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Konfiguracja (pom.xml)</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189154F-0E04-55DC-C1F0-33DBDDF01115}"/>
              </a:ext>
            </a:extLst>
          </p:cNvPr>
          <p:cNvSpPr txBox="1"/>
          <p:nvPr/>
        </p:nvSpPr>
        <p:spPr>
          <a:xfrm>
            <a:off x="184731" y="1404294"/>
            <a:ext cx="5437415" cy="1169551"/>
          </a:xfrm>
          <a:prstGeom prst="rect">
            <a:avLst/>
          </a:prstGeom>
          <a:noFill/>
        </p:spPr>
        <p:txBody>
          <a:bodyPr wrap="square">
            <a:spAutoFit/>
          </a:bodyPr>
          <a:lstStyle/>
          <a:p>
            <a:pPr algn="ctr"/>
            <a:r>
              <a:rPr lang="pl-PL" sz="1400">
                <a:latin typeface="Helvetica" panose="020B0604020202020204" pitchFamily="34" charset="0"/>
                <a:cs typeface="Helvetica" panose="020B0604020202020204" pitchFamily="34" charset="0"/>
              </a:rPr>
              <a:t>Wskazanie w definicji projektu (pom.xml) następujących elementów:</a:t>
            </a:r>
          </a:p>
          <a:p>
            <a:pPr marL="285750" indent="-285750" algn="ctr">
              <a:buFont typeface="Arial" panose="020B0604020202020204" pitchFamily="34" charset="0"/>
              <a:buChar char="•"/>
            </a:pPr>
            <a:r>
              <a:rPr lang="pl-PL" sz="1400">
                <a:latin typeface="Helvetica" panose="020B0604020202020204" pitchFamily="34" charset="0"/>
                <a:cs typeface="Helvetica" panose="020B0604020202020204" pitchFamily="34" charset="0"/>
              </a:rPr>
              <a:t> artefaktu (</a:t>
            </a:r>
            <a:r>
              <a:rPr lang="pl-PL" sz="1400" err="1">
                <a:latin typeface="Helvetica" panose="020B0604020202020204" pitchFamily="34" charset="0"/>
                <a:cs typeface="Helvetica" panose="020B0604020202020204" pitchFamily="34" charset="0"/>
              </a:rPr>
              <a:t>parent</a:t>
            </a:r>
            <a:r>
              <a:rPr lang="pl-PL" sz="1400">
                <a:latin typeface="Helvetica" panose="020B0604020202020204" pitchFamily="34" charset="0"/>
                <a:cs typeface="Helvetica" panose="020B0604020202020204" pitchFamily="34" charset="0"/>
              </a:rPr>
              <a:t>) </a:t>
            </a:r>
            <a:r>
              <a:rPr lang="pl-PL" sz="1400" b="1" i="1">
                <a:latin typeface="Helvetica" panose="020B0604020202020204" pitchFamily="34" charset="0"/>
                <a:cs typeface="Helvetica" panose="020B0604020202020204" pitchFamily="34" charset="0"/>
              </a:rPr>
              <a:t>spring-</a:t>
            </a:r>
            <a:r>
              <a:rPr lang="pl-PL" sz="1400" b="1" i="1" err="1">
                <a:latin typeface="Helvetica" panose="020B0604020202020204" pitchFamily="34" charset="0"/>
                <a:cs typeface="Helvetica" panose="020B0604020202020204" pitchFamily="34" charset="0"/>
              </a:rPr>
              <a:t>boot</a:t>
            </a:r>
            <a:r>
              <a:rPr lang="pl-PL" sz="1400" b="1" i="1">
                <a:latin typeface="Helvetica" panose="020B0604020202020204" pitchFamily="34" charset="0"/>
                <a:cs typeface="Helvetica" panose="020B0604020202020204" pitchFamily="34" charset="0"/>
              </a:rPr>
              <a:t>-starter-</a:t>
            </a:r>
            <a:r>
              <a:rPr lang="pl-PL" sz="1400" b="1" i="1" err="1">
                <a:latin typeface="Helvetica" panose="020B0604020202020204" pitchFamily="34" charset="0"/>
                <a:cs typeface="Helvetica" panose="020B0604020202020204" pitchFamily="34" charset="0"/>
              </a:rPr>
              <a:t>parent</a:t>
            </a:r>
            <a:r>
              <a:rPr lang="pl-PL" sz="1400" b="1" i="1">
                <a:latin typeface="Helvetica" panose="020B0604020202020204" pitchFamily="34" charset="0"/>
                <a:cs typeface="Helvetica" panose="020B0604020202020204" pitchFamily="34" charset="0"/>
              </a:rPr>
              <a:t>, </a:t>
            </a:r>
          </a:p>
          <a:p>
            <a:pPr marL="285750" indent="-285750" algn="ctr">
              <a:buFont typeface="Arial" panose="020B0604020202020204" pitchFamily="34" charset="0"/>
              <a:buChar char="•"/>
            </a:pPr>
            <a:r>
              <a:rPr lang="pl-PL" sz="1400" b="1" i="1">
                <a:latin typeface="Helvetica" panose="020B0604020202020204" pitchFamily="34" charset="0"/>
                <a:cs typeface="Helvetica" panose="020B0604020202020204" pitchFamily="34" charset="0"/>
              </a:rPr>
              <a:t>zależności potrzebnych do projektu, </a:t>
            </a:r>
          </a:p>
          <a:p>
            <a:pPr marL="285750" indent="-285750" algn="ctr">
              <a:buFont typeface="Arial" panose="020B0604020202020204" pitchFamily="34" charset="0"/>
              <a:buChar char="•"/>
            </a:pPr>
            <a:r>
              <a:rPr lang="pl-PL" sz="1400" b="1" i="1" err="1">
                <a:latin typeface="Helvetica" panose="020B0604020202020204" pitchFamily="34" charset="0"/>
                <a:cs typeface="Helvetica" panose="020B0604020202020204" pitchFamily="34" charset="0"/>
              </a:rPr>
              <a:t>plugin</a:t>
            </a:r>
            <a:r>
              <a:rPr lang="pl-PL" sz="1400" b="1" i="1">
                <a:latin typeface="Helvetica" panose="020B0604020202020204" pitchFamily="34" charset="0"/>
                <a:cs typeface="Helvetica" panose="020B0604020202020204" pitchFamily="34" charset="0"/>
              </a:rPr>
              <a:t> do budowy aplikacji</a:t>
            </a:r>
            <a:endParaRPr lang="de-DE" sz="1400" b="1" i="1">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50FF323E-461D-6568-D0DF-43516F4FFFDD}"/>
              </a:ext>
            </a:extLst>
          </p:cNvPr>
          <p:cNvSpPr>
            <a:spLocks noChangeArrowheads="1"/>
          </p:cNvSpPr>
          <p:nvPr/>
        </p:nvSpPr>
        <p:spPr bwMode="auto">
          <a:xfrm>
            <a:off x="5947631" y="539889"/>
            <a:ext cx="52578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033B3"/>
                </a:solidFill>
                <a:effectLst/>
                <a:latin typeface="JetBrains Mono"/>
              </a:rPr>
              <a:t>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a:ln>
                  <a:noFill/>
                </a:ln>
                <a:solidFill>
                  <a:srgbClr val="067D17"/>
                </a:solidFill>
                <a:effectLst/>
                <a:latin typeface="JetBrains Mono"/>
              </a:rPr>
              <a:t>="http://maven.apache.org/POM/4.0.0"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a:ln>
                  <a:noFill/>
                </a:ln>
                <a:solidFill>
                  <a:srgbClr val="067D17"/>
                </a:solidFill>
                <a:effectLst/>
                <a:latin typeface="JetBrains Mono"/>
              </a:rPr>
              <a:t>=" http://www.w3.org/2001/XMLSchema-instance"</a:t>
            </a:r>
            <a:br>
              <a:rPr kumimoji="0" lang="de-DE" altLang="de-DE" sz="1180" b="0" i="0" u="none" strike="noStrike" cap="none" normalizeH="0" baseline="0">
                <a:ln>
                  <a:noFill/>
                </a:ln>
                <a:solidFill>
                  <a:srgbClr val="067D17"/>
                </a:solidFill>
                <a:effectLst/>
                <a:latin typeface="JetBrains Mono"/>
              </a:rPr>
            </a:br>
            <a:r>
              <a:rPr kumimoji="0" lang="de-DE" altLang="de-DE" sz="1180" b="0" i="0" u="none" strike="noStrike" cap="none" normalizeH="0" baseline="0">
                <a:ln>
                  <a:noFill/>
                </a:ln>
                <a:solidFill>
                  <a:srgbClr val="067D17"/>
                </a:solidFill>
                <a:effectLst/>
                <a:latin typeface="JetBrains Mono"/>
              </a:rPr>
              <a:t>         </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err="1">
                <a:ln>
                  <a:noFill/>
                </a:ln>
                <a:solidFill>
                  <a:srgbClr val="174AD4"/>
                </a:solidFill>
                <a:effectLst/>
                <a:latin typeface="JetBrains Mono"/>
              </a:rPr>
              <a:t>:schemaLocation</a:t>
            </a:r>
            <a:r>
              <a:rPr kumimoji="0" lang="de-DE" altLang="de-DE" sz="1180" b="0" i="0" u="none" strike="noStrike" cap="none" normalizeH="0" baseline="0">
                <a:ln>
                  <a:noFill/>
                </a:ln>
                <a:solidFill>
                  <a:srgbClr val="067D17"/>
                </a:solidFill>
                <a:effectLst/>
                <a:latin typeface="JetBrains Mono"/>
              </a:rPr>
              <a:t>="http://maven.apache.org/POM/4.0.0 http://maven.apache.org/xsd/maven-4.0.0.xsd"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&gt;4.0.0&lt;/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com.capgemini.wsb</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CapWSB-FitnessTracker</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&gt;0.0.1-SNAPSHOT&lt;/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a:t>
            </a:r>
            <a:endParaRPr kumimoji="0" lang="de-DE" altLang="de-DE" sz="118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a:t>
            </a:r>
            <a:r>
              <a:rPr kumimoji="0" lang="de-DE" altLang="de-DE" sz="1180" b="0" i="0" u="none" strike="noStrike" cap="none" normalizeH="0" baseline="0" err="1">
                <a:ln>
                  <a:noFill/>
                </a:ln>
                <a:solidFill>
                  <a:srgbClr val="080808"/>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Nazwa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artefaktu</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rodzica</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&gt;3.</a:t>
            </a:r>
            <a:r>
              <a:rPr kumimoji="0" lang="pl-PL" altLang="de-DE" sz="1180" b="0" i="0" u="none" strike="noStrike" cap="none" normalizeH="0" baseline="0">
                <a:ln>
                  <a:noFill/>
                </a:ln>
                <a:solidFill>
                  <a:srgbClr val="080808"/>
                </a:solidFill>
                <a:effectLst/>
                <a:latin typeface="JetBrains Mono"/>
              </a:rPr>
              <a:t>2</a:t>
            </a:r>
            <a:r>
              <a:rPr kumimoji="0" lang="de-DE" altLang="de-DE" sz="1180" b="0" i="0" u="none" strike="noStrike" cap="none" normalizeH="0" baseline="0">
                <a:ln>
                  <a:noFill/>
                </a:ln>
                <a:solidFill>
                  <a:srgbClr val="080808"/>
                </a:solidFill>
                <a:effectLst/>
                <a:latin typeface="JetBrains Mono"/>
              </a:rPr>
              <a:t>.</a:t>
            </a:r>
            <a:r>
              <a:rPr kumimoji="0" lang="pl-PL" altLang="de-DE" sz="1180" b="0" i="0" u="none" strike="noStrike" cap="none" normalizeH="0" baseline="0">
                <a:ln>
                  <a:noFill/>
                </a:ln>
                <a:solidFill>
                  <a:srgbClr val="080808"/>
                </a:solidFill>
                <a:effectLst/>
                <a:latin typeface="JetBrains Mono"/>
              </a:rPr>
              <a:t>1</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Wersja</a:t>
            </a:r>
            <a:r>
              <a:rPr kumimoji="0" lang="de-DE" altLang="de-DE" sz="1180" b="1" i="1" u="none" strike="noStrike" cap="none" normalizeH="0" baseline="0">
                <a:ln>
                  <a:noFill/>
                </a:ln>
                <a:solidFill>
                  <a:srgbClr val="000000"/>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a:ln>
                  <a:noFill/>
                </a:ln>
                <a:solidFill>
                  <a:srgbClr val="000000"/>
                </a:solidFill>
                <a:effectLst/>
                <a:latin typeface="JetBrains Mono"/>
              </a:rPr>
              <a: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Lista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zależności</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potrzebnych</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projektu</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a:t>
            </a:r>
            <a:r>
              <a:rPr kumimoji="0" lang="de-DE" altLang="de-DE" sz="1180" b="0" i="1" u="none" strike="noStrike" cap="none" normalizeH="0" baseline="0" err="1">
                <a:ln>
                  <a:noFill/>
                </a:ln>
                <a:solidFill>
                  <a:srgbClr val="8C8C8C"/>
                </a:solidFill>
                <a:effectLst/>
                <a:latin typeface="JetBrains Mono"/>
              </a:rPr>
              <a:t>Grupa</a:t>
            </a:r>
            <a:r>
              <a:rPr kumimoji="0" lang="de-DE" altLang="de-DE" sz="1180" b="0" i="1" u="none" strike="noStrike" cap="none" normalizeH="0" baseline="0">
                <a:ln>
                  <a:noFill/>
                </a:ln>
                <a:solidFill>
                  <a:srgbClr val="8C8C8C"/>
                </a:solidFill>
                <a:effectLst/>
                <a:latin typeface="JetBrains Mono"/>
              </a:rPr>
              <a:t> </a:t>
            </a:r>
            <a:r>
              <a:rPr kumimoji="0" lang="de-DE" altLang="de-DE" sz="1180" b="0" i="1" u="none" strike="noStrike" cap="none" normalizeH="0" baseline="0" err="1">
                <a:ln>
                  <a:noFill/>
                </a:ln>
                <a:solidFill>
                  <a:srgbClr val="8C8C8C"/>
                </a:solidFill>
                <a:effectLst/>
                <a:latin typeface="JetBrains Mono"/>
              </a:rPr>
              <a:t>dla</a:t>
            </a:r>
            <a:r>
              <a:rPr kumimoji="0" lang="de-DE" altLang="de-DE" sz="1180" b="0" i="1" u="none" strike="noStrike" cap="none" normalizeH="0" baseline="0">
                <a:ln>
                  <a:noFill/>
                </a:ln>
                <a:solidFill>
                  <a:srgbClr val="8C8C8C"/>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&gt;spring-boot-starter-web&lt;/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Starter web </a:t>
            </a:r>
            <a:r>
              <a:rPr kumimoji="0" lang="de-DE" altLang="de-DE" sz="1180" b="0" i="1" u="none" strike="noStrike" cap="none" normalizeH="0" baseline="0" err="1">
                <a:ln>
                  <a:noFill/>
                </a:ln>
                <a:solidFill>
                  <a:srgbClr val="8C8C8C"/>
                </a:solidFill>
                <a:effectLst/>
                <a:latin typeface="JetBrains Mono"/>
              </a:rPr>
              <a:t>app</a:t>
            </a:r>
            <a:r>
              <a:rPr kumimoji="0" lang="de-DE" altLang="de-DE" sz="1180" b="0" i="1" u="none" strike="noStrike" cap="none" normalizeH="0" baseline="0">
                <a:ln>
                  <a:noFill/>
                </a:ln>
                <a:solidFill>
                  <a:srgbClr val="8C8C8C"/>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Wtyczki</a:t>
            </a:r>
            <a:r>
              <a:rPr kumimoji="0" lang="de-DE" altLang="de-DE" sz="1180" b="1" i="1" u="none" strike="noStrike" cap="none" normalizeH="0" baseline="0">
                <a:ln>
                  <a:noFill/>
                </a:ln>
                <a:solidFill>
                  <a:srgbClr val="000000"/>
                </a:solidFill>
                <a:effectLst/>
                <a:latin typeface="JetBrains Mono"/>
              </a:rPr>
              <a:t> Maven </a:t>
            </a:r>
            <a:r>
              <a:rPr kumimoji="0" lang="de-DE" altLang="de-DE" sz="1180" b="1" i="1" u="none" strike="noStrike" cap="none" normalizeH="0" baseline="0" err="1">
                <a:ln>
                  <a:noFill/>
                </a:ln>
                <a:solidFill>
                  <a:srgbClr val="000000"/>
                </a:solidFill>
                <a:effectLst/>
                <a:latin typeface="JetBrains Mono"/>
              </a:rPr>
              <a:t>używane</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budowy</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aplikacji</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a:t>
            </a:r>
            <a:r>
              <a:rPr kumimoji="0" lang="de-DE" altLang="de-DE" sz="1180" b="0" i="0" u="none" strike="noStrike" cap="none" normalizeH="0" baseline="0" err="1">
                <a:ln>
                  <a:noFill/>
                </a:ln>
                <a:solidFill>
                  <a:srgbClr val="080808"/>
                </a:solidFill>
                <a:effectLst/>
                <a:latin typeface="JetBrains Mono"/>
              </a:rPr>
              <a:t>maven</a:t>
            </a:r>
            <a:r>
              <a:rPr kumimoji="0" lang="de-DE" altLang="de-DE" sz="1180" b="0" i="0" u="none" strike="noStrike" cap="none" normalizeH="0" baseline="0">
                <a:ln>
                  <a:noFill/>
                </a:ln>
                <a:solidFill>
                  <a:srgbClr val="080808"/>
                </a:solidFill>
                <a:effectLst/>
                <a:latin typeface="JetBrains Mono"/>
              </a:rPr>
              <a:t>-plugin&lt;/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80808"/>
                </a:solidFill>
                <a:effectLst/>
                <a:latin typeface="JetBrains Mono"/>
              </a:rPr>
              <a:t>&gt; </a:t>
            </a:r>
            <a:endParaRPr kumimoji="0" lang="de-DE" altLang="de-DE" sz="1180" b="0" i="0" u="none" strike="noStrike" cap="none" normalizeH="0" baseline="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837ADEED-4138-C337-6E7E-9707935C6FD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3078" name="Picture 6" descr="Maven vs Gradle">
            <a:extLst>
              <a:ext uri="{FF2B5EF4-FFF2-40B4-BE49-F238E27FC236}">
                <a16:creationId xmlns:a16="http://schemas.microsoft.com/office/drawing/2014/main" id="{2BC208AF-16BF-97A9-EE8C-89606F49E9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749539"/>
            <a:ext cx="3333750" cy="1828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8260286-C614-3AD0-2306-9859E6BD35E7}"/>
              </a:ext>
            </a:extLst>
          </p:cNvPr>
          <p:cNvSpPr txBox="1"/>
          <p:nvPr/>
        </p:nvSpPr>
        <p:spPr>
          <a:xfrm>
            <a:off x="1619250" y="3380207"/>
            <a:ext cx="2838450" cy="369332"/>
          </a:xfrm>
          <a:prstGeom prst="rect">
            <a:avLst/>
          </a:prstGeom>
          <a:noFill/>
        </p:spPr>
        <p:txBody>
          <a:bodyPr wrap="square">
            <a:spAutoFit/>
          </a:bodyPr>
          <a:lstStyle/>
          <a:p>
            <a:pPr algn="ctr"/>
            <a:r>
              <a:rPr lang="pl-PL" sz="1800">
                <a:latin typeface="Helvetica" panose="020B0604020202020204" pitchFamily="34" charset="0"/>
                <a:cs typeface="Helvetica" panose="020B0604020202020204" pitchFamily="34" charset="0"/>
              </a:rPr>
              <a:t>Wsparcie: </a:t>
            </a:r>
          </a:p>
        </p:txBody>
      </p:sp>
    </p:spTree>
    <p:extLst>
      <p:ext uri="{BB962C8B-B14F-4D97-AF65-F5344CB8AC3E}">
        <p14:creationId xmlns:p14="http://schemas.microsoft.com/office/powerpoint/2010/main" val="448146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3.3.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Application </a:t>
            </a:r>
            <a:r>
              <a:rPr lang="pl-PL" sz="2900" err="1">
                <a:solidFill>
                  <a:srgbClr val="002C58"/>
                </a:solidFill>
                <a:latin typeface="Helvetica" pitchFamily="2" charset="0"/>
                <a:ea typeface="+mn-ea"/>
                <a:cs typeface="+mn-cs"/>
              </a:rPr>
              <a:t>Properties</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1857E4E-8161-2E1B-5E9D-9C1BE5F703CB}"/>
              </a:ext>
            </a:extLst>
          </p:cNvPr>
          <p:cNvSpPr txBox="1"/>
          <p:nvPr/>
        </p:nvSpPr>
        <p:spPr>
          <a:xfrm>
            <a:off x="645885" y="783775"/>
            <a:ext cx="6432688" cy="1569660"/>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Opcjonalnie konfiguracja aplikacji za pomocą </a:t>
            </a:r>
            <a:r>
              <a:rPr lang="pl-PL" sz="1600" b="1" i="1" err="1">
                <a:latin typeface="Helvetica" panose="020B0604020202020204" pitchFamily="34" charset="0"/>
                <a:cs typeface="Helvetica" panose="020B0604020202020204" pitchFamily="34" charset="0"/>
              </a:rPr>
              <a:t>application.properties</a:t>
            </a:r>
            <a:endParaRPr lang="pl-PL" sz="1600" b="1" i="1">
              <a:latin typeface="Helvetica" panose="020B0604020202020204" pitchFamily="34" charset="0"/>
              <a:cs typeface="Helvetica" panose="020B0604020202020204" pitchFamily="34" charset="0"/>
            </a:endParaRPr>
          </a:p>
          <a:p>
            <a:endParaRPr lang="pl-PL" sz="1600" i="1">
              <a:latin typeface="Helvetica" panose="020B0604020202020204" pitchFamily="34" charset="0"/>
              <a:cs typeface="Helvetica" panose="020B0604020202020204" pitchFamily="34" charset="0"/>
            </a:endParaRPr>
          </a:p>
          <a:p>
            <a:r>
              <a:rPr lang="pl-PL" sz="1600" i="1">
                <a:latin typeface="Helvetica" panose="020B0604020202020204" pitchFamily="34" charset="0"/>
                <a:cs typeface="Helvetica" panose="020B0604020202020204" pitchFamily="34" charset="0"/>
              </a:rPr>
              <a:t>Różne właściwości można określić w pliku </a:t>
            </a:r>
            <a:r>
              <a:rPr lang="pl-PL" sz="1600" i="1" err="1">
                <a:latin typeface="Helvetica" panose="020B0604020202020204" pitchFamily="34" charset="0"/>
                <a:cs typeface="Helvetica" panose="020B0604020202020204" pitchFamily="34" charset="0"/>
              </a:rPr>
              <a:t>application.properties</a:t>
            </a:r>
            <a:r>
              <a:rPr lang="pl-PL" sz="1600" i="1">
                <a:latin typeface="Helvetica" panose="020B0604020202020204" pitchFamily="34" charset="0"/>
                <a:cs typeface="Helvetica" panose="020B0604020202020204" pitchFamily="34" charset="0"/>
              </a:rPr>
              <a:t>, </a:t>
            </a:r>
            <a:br>
              <a:rPr lang="pl-PL" sz="1600" i="1">
                <a:latin typeface="Helvetica" panose="020B0604020202020204" pitchFamily="34" charset="0"/>
                <a:cs typeface="Helvetica" panose="020B0604020202020204" pitchFamily="34" charset="0"/>
              </a:rPr>
            </a:br>
            <a:r>
              <a:rPr lang="pl-PL" sz="1600" i="1">
                <a:latin typeface="Helvetica" panose="020B0604020202020204" pitchFamily="34" charset="0"/>
                <a:cs typeface="Helvetica" panose="020B0604020202020204" pitchFamily="34" charset="0"/>
              </a:rPr>
              <a:t>w pliku </a:t>
            </a:r>
            <a:r>
              <a:rPr lang="pl-PL" sz="1600" i="1" err="1">
                <a:latin typeface="Helvetica" panose="020B0604020202020204" pitchFamily="34" charset="0"/>
                <a:cs typeface="Helvetica" panose="020B0604020202020204" pitchFamily="34" charset="0"/>
              </a:rPr>
              <a:t>application.yaml</a:t>
            </a:r>
            <a:r>
              <a:rPr lang="pl-PL" sz="1600" i="1">
                <a:latin typeface="Helvetica" panose="020B0604020202020204" pitchFamily="34" charset="0"/>
                <a:cs typeface="Helvetica" panose="020B0604020202020204" pitchFamily="34" charset="0"/>
              </a:rPr>
              <a:t> lub jako przełączniki wiersza poleceń. Ten dodatek zawiera listę typowych właściwości Spring </a:t>
            </a:r>
            <a:r>
              <a:rPr lang="pl-PL" sz="1600" i="1" err="1">
                <a:latin typeface="Helvetica" panose="020B0604020202020204" pitchFamily="34" charset="0"/>
                <a:cs typeface="Helvetica" panose="020B0604020202020204" pitchFamily="34" charset="0"/>
              </a:rPr>
              <a:t>Boot</a:t>
            </a:r>
            <a:r>
              <a:rPr lang="pl-PL" sz="1600" i="1">
                <a:latin typeface="Helvetica" panose="020B0604020202020204" pitchFamily="34" charset="0"/>
                <a:cs typeface="Helvetica" panose="020B0604020202020204" pitchFamily="34" charset="0"/>
              </a:rPr>
              <a:t> i odniesienia do klas bazowych, które je wykorzystują.</a:t>
            </a:r>
            <a:endParaRPr lang="de-DE" sz="1600" i="1">
              <a:latin typeface="Helvetica" panose="020B0604020202020204" pitchFamily="34" charset="0"/>
              <a:cs typeface="Helvetica" panose="020B0604020202020204" pitchFamily="34" charset="0"/>
            </a:endParaRPr>
          </a:p>
        </p:txBody>
      </p:sp>
      <p:pic>
        <p:nvPicPr>
          <p:cNvPr id="18" name="Picture 17">
            <a:extLst>
              <a:ext uri="{FF2B5EF4-FFF2-40B4-BE49-F238E27FC236}">
                <a16:creationId xmlns:a16="http://schemas.microsoft.com/office/drawing/2014/main" id="{45D69824-E492-A7C9-9341-E5D789997A33}"/>
              </a:ext>
            </a:extLst>
          </p:cNvPr>
          <p:cNvPicPr>
            <a:picLocks noChangeAspect="1"/>
          </p:cNvPicPr>
          <p:nvPr/>
        </p:nvPicPr>
        <p:blipFill>
          <a:blip r:embed="rId6"/>
          <a:stretch>
            <a:fillRect/>
          </a:stretch>
        </p:blipFill>
        <p:spPr>
          <a:xfrm>
            <a:off x="806312" y="2525502"/>
            <a:ext cx="5931126" cy="3169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A68D86D8-87CA-843D-6F29-51477B196111}"/>
              </a:ext>
            </a:extLst>
          </p:cNvPr>
          <p:cNvSpPr txBox="1"/>
          <p:nvPr/>
        </p:nvSpPr>
        <p:spPr>
          <a:xfrm>
            <a:off x="7812454" y="708246"/>
            <a:ext cx="3760443" cy="5355312"/>
          </a:xfrm>
          <a:prstGeom prst="rect">
            <a:avLst/>
          </a:prstGeom>
          <a:noFill/>
        </p:spPr>
        <p:txBody>
          <a:bodyPr wrap="square">
            <a:spAutoFit/>
          </a:bodyPr>
          <a:lstStyle/>
          <a:p>
            <a:pPr algn="l"/>
            <a:r>
              <a:rPr lang="pl-PL" b="0" i="0" u="none" strike="noStrike">
                <a:solidFill>
                  <a:srgbClr val="002C58"/>
                </a:solidFill>
                <a:effectLst/>
                <a:latin typeface="-apple-system"/>
              </a:rPr>
              <a:t>Kategorie </a:t>
            </a:r>
            <a:r>
              <a:rPr lang="pl-PL" b="0" i="0" u="none" strike="noStrike" err="1">
                <a:solidFill>
                  <a:srgbClr val="002C58"/>
                </a:solidFill>
                <a:effectLst/>
                <a:latin typeface="-apple-system"/>
              </a:rPr>
              <a:t>application</a:t>
            </a:r>
            <a:r>
              <a:rPr lang="pl-PL" b="0" i="0" u="none" strike="noStrike">
                <a:solidFill>
                  <a:srgbClr val="002C58"/>
                </a:solidFill>
                <a:effectLst/>
                <a:latin typeface="-apple-system"/>
              </a:rPr>
              <a:t> </a:t>
            </a:r>
            <a:r>
              <a:rPr lang="pl-PL" b="0" i="0" u="none" strike="noStrike" err="1">
                <a:solidFill>
                  <a:srgbClr val="002C58"/>
                </a:solidFill>
                <a:effectLst/>
                <a:latin typeface="-apple-system"/>
              </a:rPr>
              <a:t>properties</a:t>
            </a:r>
            <a:r>
              <a:rPr lang="pl-PL" b="0" i="0" u="none" strike="noStrike">
                <a:solidFill>
                  <a:srgbClr val="002C58"/>
                </a:solidFill>
                <a:effectLst/>
                <a:latin typeface="-apple-system"/>
              </a:rPr>
              <a:t>: </a:t>
            </a:r>
            <a:endParaRPr lang="pl-PL" b="0" i="0" u="none" strike="noStrike">
              <a:solidFill>
                <a:srgbClr val="002C58"/>
              </a:solidFill>
              <a:effectLst/>
              <a:latin typeface="-apple-system"/>
              <a:hlinkClick r:id="rId7">
                <a:extLst>
                  <a:ext uri="{A12FA001-AC4F-418D-AE19-62706E023703}">
                    <ahyp:hlinkClr xmlns:ahyp="http://schemas.microsoft.com/office/drawing/2018/hyperlinkcolor" val="tx"/>
                  </a:ext>
                </a:extLst>
              </a:hlinkClick>
            </a:endParaRPr>
          </a:p>
          <a:p>
            <a:pPr algn="l">
              <a:buFont typeface="Arial" panose="020B0604020202020204" pitchFamily="34" charset="0"/>
              <a:buChar char="•"/>
            </a:pPr>
            <a:r>
              <a:rPr lang="de-DE" b="0" i="0" u="none" strike="noStrike">
                <a:solidFill>
                  <a:srgbClr val="0563C1"/>
                </a:solidFill>
                <a:effectLst/>
                <a:latin typeface="-apple-system"/>
                <a:hlinkClick r:id="rId7">
                  <a:extLst>
                    <a:ext uri="{A12FA001-AC4F-418D-AE19-62706E023703}">
                      <ahyp:hlinkClr xmlns:ahyp="http://schemas.microsoft.com/office/drawing/2018/hyperlinkcolor" val="tx"/>
                    </a:ext>
                  </a:extLst>
                </a:hlinkClick>
              </a:rPr>
              <a:t>1. Core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8"/>
              </a:rPr>
              <a:t>2. Cache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9"/>
              </a:rPr>
              <a:t>3. Mail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0"/>
              </a:rPr>
              <a:t>4. JSON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1"/>
              </a:rPr>
              <a:t>5. Data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2"/>
              </a:rPr>
              <a:t>6. Transaction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3"/>
              </a:rPr>
              <a:t>7. Data Migration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4"/>
              </a:rPr>
              <a:t>8. Integration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5"/>
              </a:rPr>
              <a:t>9. Web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6"/>
              </a:rPr>
              <a:t>10. </a:t>
            </a:r>
            <a:r>
              <a:rPr lang="de-DE" b="0" i="0" u="none" strike="noStrike" err="1">
                <a:solidFill>
                  <a:srgbClr val="BBBCBE"/>
                </a:solidFill>
                <a:effectLst/>
                <a:latin typeface="-apple-system"/>
                <a:hlinkClick r:id="rId16"/>
              </a:rPr>
              <a:t>Templating</a:t>
            </a:r>
            <a:r>
              <a:rPr lang="de-DE" b="0" i="0" u="none" strike="noStrike">
                <a:solidFill>
                  <a:srgbClr val="BBBCBE"/>
                </a:solidFill>
                <a:effectLst/>
                <a:latin typeface="-apple-system"/>
                <a:hlinkClick r:id="rId16"/>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7"/>
              </a:rPr>
              <a:t>11. Server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8"/>
              </a:rPr>
              <a:t>12. Security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9"/>
              </a:rPr>
              <a:t>13. </a:t>
            </a:r>
            <a:r>
              <a:rPr lang="de-DE" b="0" i="0" u="none" strike="noStrike" err="1">
                <a:solidFill>
                  <a:srgbClr val="BBBCBE"/>
                </a:solidFill>
                <a:effectLst/>
                <a:latin typeface="-apple-system"/>
                <a:hlinkClick r:id="rId19"/>
              </a:rPr>
              <a:t>RSocket</a:t>
            </a:r>
            <a:r>
              <a:rPr lang="de-DE" b="0" i="0" u="none" strike="noStrike">
                <a:solidFill>
                  <a:srgbClr val="BBBCBE"/>
                </a:solidFill>
                <a:effectLst/>
                <a:latin typeface="-apple-system"/>
                <a:hlinkClick r:id="rId19"/>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0"/>
              </a:rPr>
              <a:t>14. </a:t>
            </a:r>
            <a:r>
              <a:rPr lang="de-DE" b="0" i="0" u="none" strike="noStrike" err="1">
                <a:solidFill>
                  <a:srgbClr val="BBBCBE"/>
                </a:solidFill>
                <a:effectLst/>
                <a:latin typeface="-apple-system"/>
                <a:hlinkClick r:id="rId20"/>
              </a:rPr>
              <a:t>Actuator</a:t>
            </a:r>
            <a:r>
              <a:rPr lang="de-DE" b="0" i="0" u="none" strike="noStrike">
                <a:solidFill>
                  <a:srgbClr val="BBBCBE"/>
                </a:solidFill>
                <a:effectLst/>
                <a:latin typeface="-apple-system"/>
                <a:hlinkClick r:id="rId20"/>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1"/>
              </a:rPr>
              <a:t>15. </a:t>
            </a:r>
            <a:r>
              <a:rPr lang="de-DE" b="0" i="0" u="none" strike="noStrike" err="1">
                <a:solidFill>
                  <a:srgbClr val="BBBCBE"/>
                </a:solidFill>
                <a:effectLst/>
                <a:latin typeface="-apple-system"/>
                <a:hlinkClick r:id="rId21"/>
              </a:rPr>
              <a:t>Devtools</a:t>
            </a:r>
            <a:r>
              <a:rPr lang="de-DE" b="0" i="0" u="none" strike="noStrike">
                <a:solidFill>
                  <a:srgbClr val="BBBCBE"/>
                </a:solidFill>
                <a:effectLst/>
                <a:latin typeface="-apple-system"/>
                <a:hlinkClick r:id="rId21"/>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2"/>
              </a:rPr>
              <a:t>16. Docker </a:t>
            </a:r>
            <a:r>
              <a:rPr lang="de-DE" b="0" i="0" u="none" strike="noStrike" err="1">
                <a:solidFill>
                  <a:srgbClr val="BBBCBE"/>
                </a:solidFill>
                <a:effectLst/>
                <a:latin typeface="-apple-system"/>
                <a:hlinkClick r:id="rId22"/>
              </a:rPr>
              <a:t>Compose</a:t>
            </a:r>
            <a:r>
              <a:rPr lang="de-DE" b="0" i="0" u="none" strike="noStrike">
                <a:solidFill>
                  <a:srgbClr val="BBBCBE"/>
                </a:solidFill>
                <a:effectLst/>
                <a:latin typeface="-apple-system"/>
                <a:hlinkClick r:id="rId22"/>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3"/>
              </a:rPr>
              <a:t>17. Testcontainers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4"/>
              </a:rPr>
              <a:t>18. </a:t>
            </a:r>
            <a:r>
              <a:rPr lang="de-DE" b="0" i="0" u="none" strike="noStrike" err="1">
                <a:solidFill>
                  <a:srgbClr val="BBBCBE"/>
                </a:solidFill>
                <a:effectLst/>
                <a:latin typeface="-apple-system"/>
                <a:hlinkClick r:id="rId24"/>
              </a:rPr>
              <a:t>Testing</a:t>
            </a:r>
            <a:r>
              <a:rPr lang="de-DE" b="0" i="0" u="none" strike="noStrike">
                <a:solidFill>
                  <a:srgbClr val="BBBCBE"/>
                </a:solidFill>
                <a:effectLst/>
                <a:latin typeface="-apple-system"/>
                <a:hlinkClick r:id="rId24"/>
              </a:rPr>
              <a:t> Properties</a:t>
            </a:r>
            <a:endParaRPr lang="de-DE" b="0" i="0">
              <a:solidFill>
                <a:srgbClr val="BBBCBE"/>
              </a:solidFill>
              <a:effectLst/>
              <a:latin typeface="-apple-system"/>
            </a:endParaRPr>
          </a:p>
        </p:txBody>
      </p:sp>
    </p:spTree>
    <p:extLst>
      <p:ext uri="{BB962C8B-B14F-4D97-AF65-F5344CB8AC3E}">
        <p14:creationId xmlns:p14="http://schemas.microsoft.com/office/powerpoint/2010/main" val="3997650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02B09A-B584-33EE-8880-772541674FDD}"/>
              </a:ext>
            </a:extLst>
          </p:cNvPr>
          <p:cNvPicPr>
            <a:picLocks noChangeAspect="1"/>
          </p:cNvPicPr>
          <p:nvPr/>
        </p:nvPicPr>
        <p:blipFill>
          <a:blip r:embed="rId6"/>
          <a:stretch>
            <a:fillRect/>
          </a:stretch>
        </p:blipFill>
        <p:spPr>
          <a:xfrm>
            <a:off x="2580457" y="1617919"/>
            <a:ext cx="7031085" cy="2445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81857E4E-8161-2E1B-5E9D-9C1BE5F703CB}"/>
              </a:ext>
            </a:extLst>
          </p:cNvPr>
          <p:cNvSpPr txBox="1"/>
          <p:nvPr/>
        </p:nvSpPr>
        <p:spPr>
          <a:xfrm>
            <a:off x="2286000" y="818678"/>
            <a:ext cx="8534400" cy="338554"/>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Dodanie klasy startowej (</a:t>
            </a:r>
            <a:r>
              <a:rPr lang="pl-PL" sz="1600" i="1" err="1">
                <a:latin typeface="Helvetica" panose="020B0604020202020204" pitchFamily="34" charset="0"/>
                <a:cs typeface="Helvetica" panose="020B0604020202020204" pitchFamily="34" charset="0"/>
              </a:rPr>
              <a:t>Main</a:t>
            </a:r>
            <a:r>
              <a:rPr lang="pl-PL" sz="1600" i="1">
                <a:latin typeface="Helvetica" panose="020B0604020202020204" pitchFamily="34" charset="0"/>
                <a:cs typeface="Helvetica" panose="020B0604020202020204" pitchFamily="34" charset="0"/>
              </a:rPr>
              <a:t> </a:t>
            </a:r>
            <a:r>
              <a:rPr lang="pl-PL" sz="1600" i="1" err="1">
                <a:latin typeface="Helvetica" panose="020B0604020202020204" pitchFamily="34" charset="0"/>
                <a:cs typeface="Helvetica" panose="020B0604020202020204" pitchFamily="34" charset="0"/>
              </a:rPr>
              <a:t>class</a:t>
            </a:r>
            <a:r>
              <a:rPr lang="pl-PL" sz="1600" i="1">
                <a:latin typeface="Helvetica" panose="020B0604020202020204" pitchFamily="34" charset="0"/>
                <a:cs typeface="Helvetica" panose="020B0604020202020204" pitchFamily="34" charset="0"/>
              </a:rPr>
              <a:t>) w raz z adnotacją </a:t>
            </a:r>
            <a:r>
              <a:rPr lang="pl-PL" sz="1600" b="1" i="1">
                <a:latin typeface="Helvetica" panose="020B0604020202020204" pitchFamily="34" charset="0"/>
                <a:cs typeface="Helvetica" panose="020B0604020202020204" pitchFamily="34" charset="0"/>
              </a:rPr>
              <a:t>@SpringBootApplication </a:t>
            </a:r>
            <a:endParaRPr lang="de-DE" sz="1600" b="1" i="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53914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 </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7F94E7-6939-5265-7FBB-D1DD3FD0B7B3}"/>
              </a:ext>
            </a:extLst>
          </p:cNvPr>
          <p:cNvPicPr>
            <a:picLocks noChangeAspect="1"/>
          </p:cNvPicPr>
          <p:nvPr/>
        </p:nvPicPr>
        <p:blipFill>
          <a:blip r:embed="rId6"/>
          <a:stretch>
            <a:fillRect/>
          </a:stretch>
        </p:blipFill>
        <p:spPr>
          <a:xfrm>
            <a:off x="992732" y="924881"/>
            <a:ext cx="10112974" cy="4482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2090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1384995"/>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4. </a:t>
            </a:r>
            <a:r>
              <a:rPr lang="pl-PL" sz="2800" b="1" dirty="0" err="1">
                <a:latin typeface="Helvetica" panose="020B0604020202020204" pitchFamily="34" charset="0"/>
                <a:cs typeface="Helvetica" panose="020B0604020202020204" pitchFamily="34" charset="0"/>
              </a:rPr>
              <a:t>Dependency</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Injection</a:t>
            </a:r>
            <a:r>
              <a:rPr lang="pl-PL" sz="2800" b="1" dirty="0">
                <a:latin typeface="Helvetica" panose="020B0604020202020204" pitchFamily="34" charset="0"/>
                <a:cs typeface="Helvetica" panose="020B0604020202020204" pitchFamily="34" charset="0"/>
              </a:rPr>
              <a:t> </a:t>
            </a:r>
          </a:p>
          <a:p>
            <a:pPr algn="ctr"/>
            <a:r>
              <a:rPr lang="pl-PL" sz="2800" b="1" dirty="0">
                <a:latin typeface="Helvetica" panose="020B0604020202020204" pitchFamily="34" charset="0"/>
                <a:cs typeface="Helvetica" panose="020B0604020202020204" pitchFamily="34" charset="0"/>
              </a:rPr>
              <a:t>Adnotacje</a:t>
            </a:r>
          </a:p>
          <a:p>
            <a:pPr algn="ctr"/>
            <a:r>
              <a:rPr lang="pl-PL" sz="2800" b="1" dirty="0">
                <a:latin typeface="Helvetica" panose="020B0604020202020204" pitchFamily="34" charset="0"/>
                <a:cs typeface="Helvetica" panose="020B0604020202020204" pitchFamily="34" charset="0"/>
              </a:rPr>
              <a:t>@Service, @Component </a:t>
            </a:r>
          </a:p>
        </p:txBody>
      </p:sp>
    </p:spTree>
    <p:extLst>
      <p:ext uri="{BB962C8B-B14F-4D97-AF65-F5344CB8AC3E}">
        <p14:creationId xmlns:p14="http://schemas.microsoft.com/office/powerpoint/2010/main" val="1403995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2971800" y="2383752"/>
            <a:ext cx="5675445" cy="923330"/>
          </a:xfrm>
          <a:prstGeom prst="rect">
            <a:avLst/>
          </a:prstGeom>
          <a:noFill/>
        </p:spPr>
        <p:txBody>
          <a:bodyPr wrap="square">
            <a:spAutoFit/>
          </a:bodyPr>
          <a:lstStyle/>
          <a:p>
            <a:pPr algn="ctr"/>
            <a:r>
              <a:rPr lang="pl-PL" b="1" dirty="0">
                <a:latin typeface="Helvetica" panose="020B0604020202020204" pitchFamily="34" charset="0"/>
                <a:cs typeface="Helvetica" panose="020B0604020202020204" pitchFamily="34" charset="0"/>
              </a:rPr>
              <a:t>Wstrzykiwanie zależności – </a:t>
            </a:r>
            <a:br>
              <a:rPr lang="pl-PL" b="1" dirty="0">
                <a:latin typeface="Helvetica" panose="020B0604020202020204" pitchFamily="34" charset="0"/>
                <a:cs typeface="Helvetica" panose="020B0604020202020204" pitchFamily="34" charset="0"/>
              </a:rPr>
            </a:br>
            <a:r>
              <a:rPr lang="pl-PL" b="1" dirty="0">
                <a:latin typeface="Helvetica" panose="020B0604020202020204" pitchFamily="34" charset="0"/>
                <a:cs typeface="Helvetica" panose="020B0604020202020204" pitchFamily="34" charset="0"/>
              </a:rPr>
              <a:t>Największe dobro Spring Framework</a:t>
            </a:r>
          </a:p>
          <a:p>
            <a:pPr algn="ctr"/>
            <a:endParaRPr lang="pl-PL" b="1" dirty="0">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657" y="903086"/>
            <a:ext cx="3249202" cy="12635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2971800" y="3467627"/>
            <a:ext cx="6248400" cy="1200329"/>
          </a:xfrm>
          <a:prstGeom prst="rect">
            <a:avLst/>
          </a:prstGeom>
          <a:noFill/>
        </p:spPr>
        <p:txBody>
          <a:bodyPr wrap="square">
            <a:spAutoFit/>
          </a:bodyPr>
          <a:lstStyle/>
          <a:p>
            <a:r>
              <a:rPr lang="en-US" i="1" dirty="0">
                <a:latin typeface="Helvetica" pitchFamily="2" charset="0"/>
              </a:rPr>
              <a:t>An injection is the passing of a dependency (a service) to a dependent object (a client). Passing the service to the client, rather than allowing a client to build or find the service, is the fundamental requirement of the pattern.</a:t>
            </a:r>
            <a:endParaRPr lang="pl-PL" i="1" dirty="0">
              <a:latin typeface="Helvetica" pitchFamily="2" charset="0"/>
              <a:cs typeface="Helvetica" panose="020B0604020202020204" pitchFamily="34" charset="0"/>
            </a:endParaRPr>
          </a:p>
        </p:txBody>
      </p:sp>
    </p:spTree>
    <p:extLst>
      <p:ext uri="{BB962C8B-B14F-4D97-AF65-F5344CB8AC3E}">
        <p14:creationId xmlns:p14="http://schemas.microsoft.com/office/powerpoint/2010/main" val="414802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6096000" y="1042214"/>
            <a:ext cx="4876800"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Wstrzykiwanie zależności - Największe dobro Spring Framework</a:t>
            </a:r>
          </a:p>
          <a:p>
            <a:pPr algn="ct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740283"/>
            <a:ext cx="3429000" cy="133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817704" y="2030134"/>
            <a:ext cx="5638800" cy="4031873"/>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Definicja</a:t>
            </a:r>
            <a:r>
              <a:rPr lang="pl-PL" sz="1600">
                <a:latin typeface="Helvetica" panose="020B0604020202020204" pitchFamily="34" charset="0"/>
                <a:cs typeface="Helvetica" panose="020B0604020202020204" pitchFamily="34" charset="0"/>
              </a:rPr>
              <a:t>: Wstrzykiwanie Zależności (DI) to wzorzec projektowy używany do osiągnięcia luźnego powiązania między komponentami oprogramowania. Polega na przekazywaniu zależności (np. obiektów i usług, których komponent potrzebuje do działania) z zewnątrz, zamiast ich tworzenia wewnątrz komponentu.</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Cel</a:t>
            </a:r>
            <a:r>
              <a:rPr lang="pl-PL" sz="1600">
                <a:latin typeface="Helvetica" panose="020B0604020202020204" pitchFamily="34" charset="0"/>
                <a:cs typeface="Helvetica" panose="020B0604020202020204" pitchFamily="34" charset="0"/>
              </a:rPr>
              <a:t>: Ułatwia zarządzanie zależnościami, testowanie, utrzymanie i rozwój aplikacji. Zwiększa ponowne wykorzystanie pewnej funkcjonalności.</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Zastosowanie</a:t>
            </a:r>
            <a:r>
              <a:rPr lang="pl-PL" sz="1600">
                <a:latin typeface="Helvetica" panose="020B0604020202020204" pitchFamily="34" charset="0"/>
                <a:cs typeface="Helvetica" panose="020B0604020202020204" pitchFamily="34" charset="0"/>
              </a:rPr>
              <a:t>: Spring Framework wykorzystuje DI do zarządzania komponentami aplikacji, znanych jako "</a:t>
            </a:r>
            <a:r>
              <a:rPr lang="pl-PL" sz="1600" b="1" err="1">
                <a:latin typeface="Helvetica" panose="020B0604020202020204" pitchFamily="34" charset="0"/>
                <a:cs typeface="Helvetica" panose="020B0604020202020204" pitchFamily="34" charset="0"/>
              </a:rPr>
              <a:t>beans</a:t>
            </a:r>
            <a:r>
              <a:rPr lang="pl-PL" sz="1600">
                <a:latin typeface="Helvetica" panose="020B0604020202020204" pitchFamily="34" charset="0"/>
                <a:cs typeface="Helvetica" panose="020B0604020202020204" pitchFamily="34" charset="0"/>
              </a:rPr>
              <a:t>". Framework odpowiedzialny jest za tworzenie obiektów i wstrzykiwanie zależności zgodnie z konfiguracją zdefiniowaną przez programistę.</a:t>
            </a:r>
          </a:p>
        </p:txBody>
      </p:sp>
      <p:pic>
        <p:nvPicPr>
          <p:cNvPr id="2054" name="Picture 6" descr="Using Dependency Injection with Needle for More Than Just Testing">
            <a:extLst>
              <a:ext uri="{FF2B5EF4-FFF2-40B4-BE49-F238E27FC236}">
                <a16:creationId xmlns:a16="http://schemas.microsoft.com/office/drawing/2014/main" id="{3AAB8F6C-4F8B-81B4-FF5C-4703B87DE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288844"/>
            <a:ext cx="3619500" cy="190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660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81000" y="600929"/>
            <a:ext cx="11582400" cy="4524315"/>
          </a:xfrm>
          <a:prstGeom prst="rect">
            <a:avLst/>
          </a:prstGeom>
          <a:noFill/>
        </p:spPr>
        <p:txBody>
          <a:bodyPr wrap="square">
            <a:spAutoFit/>
          </a:bodyPr>
          <a:lstStyle/>
          <a:p>
            <a:r>
              <a:rPr lang="pl-PL" b="1" dirty="0" err="1">
                <a:latin typeface="Helvetica" panose="020B0604020202020204" pitchFamily="34" charset="0"/>
                <a:cs typeface="Helvetica" panose="020B0604020202020204" pitchFamily="34" charset="0"/>
              </a:rPr>
              <a:t>Inversion</a:t>
            </a:r>
            <a:r>
              <a:rPr lang="pl-PL" b="1" dirty="0">
                <a:latin typeface="Helvetica" panose="020B0604020202020204" pitchFamily="34" charset="0"/>
                <a:cs typeface="Helvetica" panose="020B0604020202020204" pitchFamily="34" charset="0"/>
              </a:rPr>
              <a:t> of Control: </a:t>
            </a:r>
            <a:r>
              <a:rPr lang="pl-PL" dirty="0">
                <a:latin typeface="Helvetica" panose="020B0604020202020204" pitchFamily="34" charset="0"/>
                <a:cs typeface="Helvetica" panose="020B0604020202020204" pitchFamily="34" charset="0"/>
              </a:rPr>
              <a:t>Paradygmat polegający na przeniesieniu funkcji sterowania wykonywaniem programu do używanego </a:t>
            </a:r>
            <a:r>
              <a:rPr lang="pl-PL" dirty="0" err="1">
                <a:latin typeface="Helvetica" panose="020B0604020202020204" pitchFamily="34" charset="0"/>
                <a:cs typeface="Helvetica" panose="020B0604020202020204" pitchFamily="34" charset="0"/>
              </a:rPr>
              <a:t>frameworku</a:t>
            </a:r>
            <a:r>
              <a:rPr lang="pl-PL" dirty="0">
                <a:latin typeface="Helvetica" panose="020B0604020202020204" pitchFamily="34" charset="0"/>
                <a:cs typeface="Helvetica" panose="020B0604020202020204" pitchFamily="34" charset="0"/>
              </a:rPr>
              <a:t>. W odpowiednich momentach Framework wywołuje kod programu stworzony przez programistę w ramach implementacji danej aplikacji. Odbiega to od popularnej metody programowania, gdzie programista tworzy kod aplikacji, który steruje jej zachowaniem. Następnie używa we własnym modelu sterowania bibliotek dostarczonych przez </a:t>
            </a:r>
            <a:r>
              <a:rPr lang="pl-PL" dirty="0" err="1">
                <a:latin typeface="Helvetica" panose="020B0604020202020204" pitchFamily="34" charset="0"/>
                <a:cs typeface="Helvetica" panose="020B0604020202020204" pitchFamily="34" charset="0"/>
              </a:rPr>
              <a:t>framework</a:t>
            </a:r>
            <a:r>
              <a:rPr lang="pl-PL" dirty="0">
                <a:latin typeface="Helvetica" panose="020B0604020202020204" pitchFamily="34" charset="0"/>
                <a:cs typeface="Helvetica" panose="020B0604020202020204" pitchFamily="34" charset="0"/>
              </a:rPr>
              <a:t>.</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Cel</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ma na celu zmniejszenie sprzężenia / zależności między komponentami aplikacji, co ułatwia zarządzanie zależnościami, testowanie i rozwój.</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Zastosowanie</a:t>
            </a:r>
            <a:r>
              <a:rPr lang="pl-PL" dirty="0">
                <a:latin typeface="Helvetica" panose="020B0604020202020204" pitchFamily="34" charset="0"/>
                <a:cs typeface="Helvetica" panose="020B0604020202020204" pitchFamily="34" charset="0"/>
              </a:rPr>
              <a:t> w Spring: Spring Framework implementuje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za pomocą kontenera Spring, który zarządza cyklem życia obiektów (</a:t>
            </a:r>
            <a:r>
              <a:rPr lang="pl-PL" dirty="0" err="1">
                <a:latin typeface="Helvetica" panose="020B0604020202020204" pitchFamily="34" charset="0"/>
                <a:cs typeface="Helvetica" panose="020B0604020202020204" pitchFamily="34" charset="0"/>
              </a:rPr>
              <a:t>beans</a:t>
            </a:r>
            <a:r>
              <a:rPr lang="pl-PL" dirty="0">
                <a:latin typeface="Helvetica" panose="020B0604020202020204" pitchFamily="34" charset="0"/>
                <a:cs typeface="Helvetica" panose="020B0604020202020204" pitchFamily="34" charset="0"/>
              </a:rPr>
              <a:t>) i zależnościami między nimi.</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Przykładowo</a:t>
            </a:r>
            <a:r>
              <a:rPr lang="pl-PL" dirty="0">
                <a:latin typeface="Helvetica" panose="020B0604020202020204" pitchFamily="34" charset="0"/>
                <a:cs typeface="Helvetica" panose="020B0604020202020204" pitchFamily="34" charset="0"/>
              </a:rPr>
              <a:t>: wykonanie pewnej operacji przez klasę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zależy od instancji klasy Bar. W tradycyjnym podejściu, klasa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musiałaby stworzyć instancję klasy Bar używając operatora </a:t>
            </a:r>
            <a:r>
              <a:rPr lang="pl-PL" dirty="0" err="1">
                <a:latin typeface="Helvetica" panose="020B0604020202020204" pitchFamily="34" charset="0"/>
                <a:cs typeface="Helvetica" panose="020B0604020202020204" pitchFamily="34" charset="0"/>
              </a:rPr>
              <a:t>new</a:t>
            </a:r>
            <a:r>
              <a:rPr lang="pl-PL" dirty="0">
                <a:latin typeface="Helvetica" panose="020B0604020202020204" pitchFamily="34" charset="0"/>
                <a:cs typeface="Helvetica" panose="020B0604020202020204" pitchFamily="34" charset="0"/>
              </a:rPr>
              <a:t> lub otrzymać taką instancję z klasy fabrykującej. W podejściu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instancja klasy Bar dostarczana jest do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w czasie wykonania programu przez zewnętrzny proces</a:t>
            </a:r>
          </a:p>
        </p:txBody>
      </p:sp>
    </p:spTree>
    <p:extLst>
      <p:ext uri="{BB962C8B-B14F-4D97-AF65-F5344CB8AC3E}">
        <p14:creationId xmlns:p14="http://schemas.microsoft.com/office/powerpoint/2010/main" val="1494216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1. Informacje organizacyjne</a:t>
            </a:r>
          </a:p>
        </p:txBody>
      </p:sp>
    </p:spTree>
    <p:extLst>
      <p:ext uri="{BB962C8B-B14F-4D97-AF65-F5344CB8AC3E}">
        <p14:creationId xmlns:p14="http://schemas.microsoft.com/office/powerpoint/2010/main" val="2773000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97042" y="516995"/>
            <a:ext cx="11582400" cy="830997"/>
          </a:xfrm>
          <a:prstGeom prst="rect">
            <a:avLst/>
          </a:prstGeom>
          <a:noFill/>
        </p:spPr>
        <p:txBody>
          <a:bodyPr wrap="square">
            <a:spAutoFit/>
          </a:bodyPr>
          <a:lstStyle/>
          <a:p>
            <a:r>
              <a:rPr lang="pl-PL" sz="1600" b="1" dirty="0">
                <a:latin typeface="Helvetica" panose="020B0604020202020204" pitchFamily="34" charset="0"/>
                <a:cs typeface="Helvetica" panose="020B0604020202020204" pitchFamily="34" charset="0"/>
              </a:rPr>
              <a:t>Przykładowo</a:t>
            </a:r>
            <a:r>
              <a:rPr lang="pl-PL" sz="1600" dirty="0">
                <a:latin typeface="Helvetica" panose="020B0604020202020204" pitchFamily="34" charset="0"/>
                <a:cs typeface="Helvetica" panose="020B0604020202020204" pitchFamily="34" charset="0"/>
              </a:rPr>
              <a:t>: wykonanie pewnej operacji przez klasę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zależy od instancji klasy Bar. W tradycyjnym podejściu, klasa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musiałaby stworzyć instancję klasy Bar używając operatora </a:t>
            </a:r>
            <a:r>
              <a:rPr lang="pl-PL" sz="1600" dirty="0" err="1">
                <a:latin typeface="Helvetica" panose="020B0604020202020204" pitchFamily="34" charset="0"/>
                <a:cs typeface="Helvetica" panose="020B0604020202020204" pitchFamily="34" charset="0"/>
              </a:rPr>
              <a:t>new</a:t>
            </a:r>
            <a:r>
              <a:rPr lang="pl-PL" sz="1600" dirty="0">
                <a:latin typeface="Helvetica" panose="020B0604020202020204" pitchFamily="34" charset="0"/>
                <a:cs typeface="Helvetica" panose="020B0604020202020204" pitchFamily="34" charset="0"/>
              </a:rPr>
              <a:t> lub otrzymać taką instancję z klasy fabrykującej. W podejściu </a:t>
            </a:r>
            <a:r>
              <a:rPr lang="pl-PL" sz="1600" dirty="0" err="1">
                <a:latin typeface="Helvetica" panose="020B0604020202020204" pitchFamily="34" charset="0"/>
                <a:cs typeface="Helvetica" panose="020B0604020202020204" pitchFamily="34" charset="0"/>
              </a:rPr>
              <a:t>IoC</a:t>
            </a:r>
            <a:r>
              <a:rPr lang="pl-PL" sz="1600" dirty="0">
                <a:latin typeface="Helvetica" panose="020B0604020202020204" pitchFamily="34" charset="0"/>
                <a:cs typeface="Helvetica" panose="020B0604020202020204" pitchFamily="34" charset="0"/>
              </a:rPr>
              <a:t>, instancja klasy Bar dostarczana jest do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w czasie wykonania programu przez zewnętrzny proces</a:t>
            </a:r>
          </a:p>
        </p:txBody>
      </p:sp>
      <p:sp>
        <p:nvSpPr>
          <p:cNvPr id="13" name="Rectangle 6">
            <a:extLst>
              <a:ext uri="{FF2B5EF4-FFF2-40B4-BE49-F238E27FC236}">
                <a16:creationId xmlns:a16="http://schemas.microsoft.com/office/drawing/2014/main" id="{61772D0E-45EE-F857-9C3C-461ECD517345}"/>
              </a:ext>
            </a:extLst>
          </p:cNvPr>
          <p:cNvSpPr>
            <a:spLocks noChangeArrowheads="1"/>
          </p:cNvSpPr>
          <p:nvPr/>
        </p:nvSpPr>
        <p:spPr bwMode="auto">
          <a:xfrm>
            <a:off x="7162802" y="1447800"/>
            <a:ext cx="3220348"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1" i="0" u="none" strike="noStrike" cap="none" normalizeH="0" baseline="0" dirty="0" err="1">
                <a:ln>
                  <a:noFill/>
                </a:ln>
                <a:solidFill>
                  <a:srgbClr val="000000"/>
                </a:solidFill>
                <a:effectLst/>
                <a:latin typeface="JetBrains Mono"/>
              </a:rPr>
              <a:t>IoC</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main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String</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args</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Instance </a:t>
            </a:r>
            <a:r>
              <a:rPr kumimoji="0" lang="de-DE" altLang="de-DE" sz="1000" b="0" i="1" u="none" strike="noStrike" cap="none" normalizeH="0" baseline="0" dirty="0" err="1">
                <a:ln>
                  <a:noFill/>
                </a:ln>
                <a:solidFill>
                  <a:srgbClr val="8C8C8C"/>
                </a:solidFill>
                <a:effectLst/>
                <a:latin typeface="JetBrains Mono"/>
              </a:rPr>
              <a:t>created</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bar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Bar();</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Foo </a:t>
            </a:r>
            <a:r>
              <a:rPr kumimoji="0" lang="de-DE" altLang="de-DE" sz="1000" b="0" i="1" u="none" strike="noStrike" cap="none" normalizeH="0" baseline="0" dirty="0" err="1">
                <a:ln>
                  <a:noFill/>
                </a:ln>
                <a:solidFill>
                  <a:srgbClr val="8C8C8C"/>
                </a:solidFill>
                <a:effectLst/>
                <a:latin typeface="JetBrains Mono"/>
              </a:rPr>
              <a:t>constructed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with</a:t>
            </a:r>
            <a:r>
              <a:rPr kumimoji="0" lang="de-DE" altLang="de-DE" sz="1000" b="0" i="1" u="none" strike="noStrike" cap="none" normalizeH="0" baseline="0" dirty="0">
                <a:ln>
                  <a:noFill/>
                </a:ln>
                <a:solidFill>
                  <a:srgbClr val="8C8C8C"/>
                </a:solidFill>
                <a:effectLst/>
                <a:latin typeface="JetBrains Mono"/>
              </a:rPr>
              <a:t> Bar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err="1">
                <a:ln>
                  <a:noFill/>
                </a:ln>
                <a:solidFill>
                  <a:srgbClr val="080808"/>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System</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1" u="none" strike="noStrike" cap="none" normalizeH="0" baseline="0" dirty="0" err="1">
                <a:ln>
                  <a:noFill/>
                </a:ln>
                <a:solidFill>
                  <a:srgbClr val="871094"/>
                </a:solidFill>
                <a:effectLst/>
                <a:latin typeface="JetBrains Mono"/>
              </a:rPr>
              <a:t>out</a:t>
            </a:r>
            <a:r>
              <a:rPr kumimoji="0" lang="de-DE" altLang="de-DE" sz="1000" b="0" i="0" u="none" strike="noStrike" cap="none" normalizeH="0" baseline="0" dirty="0" err="1">
                <a:ln>
                  <a:noFill/>
                </a:ln>
                <a:solidFill>
                  <a:srgbClr val="080808"/>
                </a:solidFill>
                <a:effectLst/>
                <a:latin typeface="JetBrains Mono"/>
              </a:rPr>
              <a:t>.println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Doing</a:t>
            </a:r>
            <a:r>
              <a:rPr kumimoji="0" lang="de-DE" altLang="de-DE" sz="1000" b="0" i="0" u="none" strike="noStrike" cap="none" normalizeH="0" baseline="0" dirty="0">
                <a:ln>
                  <a:noFill/>
                </a:ln>
                <a:solidFill>
                  <a:srgbClr val="067D17"/>
                </a:solidFill>
                <a:effectLst/>
                <a:latin typeface="JetBrains Mono"/>
              </a:rPr>
              <a:t> </a:t>
            </a:r>
            <a:r>
              <a:rPr kumimoji="0" lang="de-DE" altLang="de-DE" sz="1000" b="0" i="0" u="none" strike="noStrike" cap="none" normalizeH="0" baseline="0" dirty="0" err="1">
                <a:ln>
                  <a:noFill/>
                </a:ln>
                <a:solidFill>
                  <a:srgbClr val="067D17"/>
                </a:solidFill>
                <a:effectLst/>
                <a:latin typeface="JetBrains Mono"/>
              </a:rPr>
              <a:t>something</a:t>
            </a:r>
            <a:r>
              <a:rPr kumimoji="0" lang="de-DE" altLang="de-DE" sz="1000" b="0" i="0" u="none" strike="noStrike" cap="none" normalizeH="0" baseline="0" dirty="0">
                <a:ln>
                  <a:noFill/>
                </a:ln>
                <a:solidFill>
                  <a:srgbClr val="067D17"/>
                </a:solidFill>
                <a:effectLst/>
                <a:latin typeface="JetBrains Mono"/>
              </a:rPr>
              <a:t> in 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871094"/>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Dependency</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injected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627A"/>
                </a:solidFill>
                <a:effectLst/>
                <a:latin typeface="JetBrains Mono"/>
              </a:rPr>
              <a:t>Foo</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bar)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this</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a:ln>
                  <a:noFill/>
                </a:ln>
                <a:solidFill>
                  <a:srgbClr val="871094"/>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bar;</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err="1">
                <a:ln>
                  <a:noFill/>
                </a:ln>
                <a:solidFill>
                  <a:srgbClr val="080808"/>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a:t>
            </a:r>
            <a:endParaRPr kumimoji="0" lang="de-DE" altLang="de-DE" sz="1000" b="0" i="0" u="none" strike="noStrike" cap="none" normalizeH="0" baseline="0" dirty="0">
              <a:ln>
                <a:noFill/>
              </a:ln>
              <a:solidFill>
                <a:schemeClr val="tx1"/>
              </a:solidFill>
              <a:effectLst/>
              <a:latin typeface="Arial" panose="020B0604020202020204" pitchFamily="34" charset="0"/>
            </a:endParaRPr>
          </a:p>
        </p:txBody>
      </p:sp>
      <p:sp>
        <p:nvSpPr>
          <p:cNvPr id="14" name="Rectangle 7">
            <a:extLst>
              <a:ext uri="{FF2B5EF4-FFF2-40B4-BE49-F238E27FC236}">
                <a16:creationId xmlns:a16="http://schemas.microsoft.com/office/drawing/2014/main" id="{9D005237-83CC-5B3D-1C71-A3BF4C4B9F1B}"/>
              </a:ext>
            </a:extLst>
          </p:cNvPr>
          <p:cNvSpPr>
            <a:spLocks noChangeArrowheads="1"/>
          </p:cNvSpPr>
          <p:nvPr/>
        </p:nvSpPr>
        <p:spPr bwMode="auto">
          <a:xfrm>
            <a:off x="1681618" y="1464201"/>
            <a:ext cx="3347582"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1" i="0" u="none" strike="noStrike" cap="none" normalizeH="0" baseline="0" dirty="0" err="1">
                <a:ln>
                  <a:noFill/>
                </a:ln>
                <a:solidFill>
                  <a:srgbClr val="000000"/>
                </a:solidFill>
                <a:effectLst/>
                <a:latin typeface="JetBrains Mono"/>
              </a:rPr>
              <a:t>WithoutIoC</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main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00000"/>
                </a:solidFill>
                <a:effectLst/>
                <a:latin typeface="JetBrains Mono"/>
              </a:rPr>
              <a:t>String</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80808"/>
                </a:solidFill>
                <a:effectLst/>
                <a:latin typeface="JetBrains Mono"/>
              </a:rPr>
              <a:t>args</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Foo();</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err="1">
                <a:ln>
                  <a:noFill/>
                </a:ln>
                <a:solidFill>
                  <a:srgbClr val="080808"/>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System</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1" u="none" strike="noStrike" cap="none" normalizeH="0" baseline="0" dirty="0" err="1">
                <a:ln>
                  <a:noFill/>
                </a:ln>
                <a:solidFill>
                  <a:srgbClr val="871094"/>
                </a:solidFill>
                <a:effectLst/>
                <a:latin typeface="JetBrains Mono"/>
              </a:rPr>
              <a:t>out</a:t>
            </a:r>
            <a:r>
              <a:rPr kumimoji="0" lang="de-DE" altLang="de-DE" sz="1100" b="0" i="0" u="none" strike="noStrike" cap="none" normalizeH="0" baseline="0" dirty="0" err="1">
                <a:ln>
                  <a:noFill/>
                </a:ln>
                <a:solidFill>
                  <a:srgbClr val="080808"/>
                </a:solidFill>
                <a:effectLst/>
                <a:latin typeface="JetBrains Mono"/>
              </a:rPr>
              <a:t>.println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Doing</a:t>
            </a: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067D17"/>
                </a:solidFill>
                <a:effectLst/>
                <a:latin typeface="JetBrains Mono"/>
              </a:rPr>
              <a:t>something</a:t>
            </a:r>
            <a:r>
              <a:rPr kumimoji="0" lang="de-DE" altLang="de-DE" sz="1100" b="0" i="0" u="none" strike="noStrike" cap="none" normalizeH="0" baseline="0" dirty="0">
                <a:ln>
                  <a:noFill/>
                </a:ln>
                <a:solidFill>
                  <a:srgbClr val="067D17"/>
                </a:solidFill>
                <a:effectLst/>
                <a:latin typeface="JetBrains Mono"/>
              </a:rPr>
              <a:t> in 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33B3"/>
                </a:solidFill>
                <a:effectLst/>
                <a:latin typeface="JetBrains Mono"/>
              </a:rPr>
              <a:t>private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871094"/>
                </a:solidFill>
                <a:effectLst/>
                <a:latin typeface="JetBrains Mono"/>
              </a:rPr>
              <a:t>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627A"/>
                </a:solidFill>
                <a:effectLst/>
                <a:latin typeface="JetBrains Mono"/>
              </a:rPr>
              <a:t>Foo</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this</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a:ln>
                  <a:noFill/>
                </a:ln>
                <a:solidFill>
                  <a:srgbClr val="871094"/>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Bar(); </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Direct</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dependency</a:t>
            </a:r>
            <a:r>
              <a:rPr kumimoji="0" lang="de-DE" altLang="de-DE" sz="1100" b="0" i="1" u="none" strike="noStrike" cap="none" normalizeH="0" baseline="0" dirty="0">
                <a:ln>
                  <a:noFill/>
                </a:ln>
                <a:solidFill>
                  <a:srgbClr val="8C8C8C"/>
                </a:solidFill>
                <a:effectLst/>
                <a:latin typeface="JetBrains Mono"/>
              </a:rPr>
              <a:t>!</a:t>
            </a:r>
            <a:br>
              <a:rPr kumimoji="0" lang="de-DE" altLang="de-DE" sz="1100" b="0" i="1" u="none" strike="noStrike" cap="none" normalizeH="0" baseline="0" dirty="0">
                <a:ln>
                  <a:noFill/>
                </a:ln>
                <a:solidFill>
                  <a:srgbClr val="8C8C8C"/>
                </a:solidFill>
                <a:effectLst/>
                <a:latin typeface="JetBrains Mono"/>
              </a:rPr>
            </a:br>
            <a:r>
              <a:rPr kumimoji="0" lang="de-DE" altLang="de-DE" sz="1100" b="0" i="1" u="none" strike="noStrike" cap="none" normalizeH="0" baseline="0" dirty="0">
                <a:ln>
                  <a:noFill/>
                </a:ln>
                <a:solidFill>
                  <a:srgbClr val="8C8C8C"/>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err="1">
                <a:ln>
                  <a:noFill/>
                </a:ln>
                <a:solidFill>
                  <a:srgbClr val="080808"/>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a:t>
            </a:r>
            <a:endParaRPr kumimoji="0" lang="de-DE" altLang="de-DE"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130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58914" y="711340"/>
            <a:ext cx="4906928" cy="5632311"/>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Spring Bean </a:t>
            </a:r>
            <a:r>
              <a:rPr lang="pl-PL" dirty="0">
                <a:latin typeface="Helvetica" panose="020B0604020202020204" pitchFamily="34" charset="0"/>
                <a:cs typeface="Helvetica" panose="020B0604020202020204" pitchFamily="34" charset="0"/>
              </a:rPr>
              <a:t>to podstawowy element </a:t>
            </a:r>
            <a:r>
              <a:rPr lang="pl-PL" b="1" dirty="0" err="1">
                <a:latin typeface="Helvetica" panose="020B0604020202020204" pitchFamily="34" charset="0"/>
                <a:cs typeface="Helvetica" panose="020B0604020202020204" pitchFamily="34" charset="0"/>
              </a:rPr>
              <a:t>frameworka</a:t>
            </a:r>
            <a:r>
              <a:rPr lang="pl-PL" b="1" dirty="0">
                <a:latin typeface="Helvetica" panose="020B0604020202020204" pitchFamily="34" charset="0"/>
                <a:cs typeface="Helvetica" panose="020B0604020202020204" pitchFamily="34" charset="0"/>
              </a:rPr>
              <a:t> Spring</a:t>
            </a:r>
            <a:r>
              <a:rPr lang="pl-PL" dirty="0">
                <a:latin typeface="Helvetica" panose="020B0604020202020204" pitchFamily="34" charset="0"/>
                <a:cs typeface="Helvetica" panose="020B0604020202020204" pitchFamily="34" charset="0"/>
              </a:rPr>
              <a:t>, używany do zarządzania obiektami </a:t>
            </a:r>
            <a:br>
              <a:rPr lang="pl-PL" dirty="0">
                <a:latin typeface="Helvetica" panose="020B0604020202020204" pitchFamily="34" charset="0"/>
                <a:cs typeface="Helvetica" panose="020B0604020202020204" pitchFamily="34" charset="0"/>
              </a:rPr>
            </a:br>
            <a:r>
              <a:rPr lang="pl-PL" dirty="0">
                <a:latin typeface="Helvetica" panose="020B0604020202020204" pitchFamily="34" charset="0"/>
                <a:cs typeface="Helvetica" panose="020B0604020202020204" pitchFamily="34" charset="0"/>
              </a:rPr>
              <a:t>w kontenerze Spring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Inversion</a:t>
            </a:r>
            <a:r>
              <a:rPr lang="pl-PL" dirty="0">
                <a:latin typeface="Helvetica" panose="020B0604020202020204" pitchFamily="34" charset="0"/>
                <a:cs typeface="Helvetica" panose="020B0604020202020204" pitchFamily="34" charset="0"/>
              </a:rPr>
              <a:t> of Control). </a:t>
            </a:r>
          </a:p>
          <a:p>
            <a:endParaRPr lang="pl-PL"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to dowolny obiekty zarządzany przez kontener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nie musi implementować żadnego interfejsu, ani rozszerzać żadnej klasy</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zazwyczaj produkowany jest przez fabrykę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definiujemy w kontekście aplikacji za pomocą XML, kodu Javy lub innych metod.</a:t>
            </a:r>
          </a:p>
          <a:p>
            <a:pPr marL="285750" indent="-285750">
              <a:buFont typeface="Arial" panose="020B0604020202020204" pitchFamily="34" charset="0"/>
              <a:buChar char="•"/>
            </a:pPr>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Kontener Spring używa fabryki beanów (</a:t>
            </a:r>
            <a:r>
              <a:rPr lang="pl-PL" b="1" dirty="0" err="1">
                <a:latin typeface="Helvetica" panose="020B0604020202020204" pitchFamily="34" charset="0"/>
                <a:cs typeface="Helvetica" panose="020B0604020202020204" pitchFamily="34" charset="0"/>
              </a:rPr>
              <a:t>BeanFactory</a:t>
            </a:r>
            <a:r>
              <a:rPr lang="pl-PL" b="1" dirty="0">
                <a:latin typeface="Helvetica" panose="020B0604020202020204" pitchFamily="34" charset="0"/>
                <a:cs typeface="Helvetica" panose="020B0604020202020204" pitchFamily="34" charset="0"/>
              </a:rPr>
              <a:t>) lub kontekstu aplikacji (</a:t>
            </a:r>
            <a:r>
              <a:rPr lang="pl-PL" b="1" dirty="0" err="1">
                <a:latin typeface="Helvetica" panose="020B0604020202020204" pitchFamily="34" charset="0"/>
                <a:cs typeface="Helvetica" panose="020B0604020202020204" pitchFamily="34" charset="0"/>
              </a:rPr>
              <a:t>ApplicationContext</a:t>
            </a:r>
            <a:r>
              <a:rPr lang="pl-PL" b="1" dirty="0">
                <a:latin typeface="Helvetica" panose="020B0604020202020204" pitchFamily="34" charset="0"/>
                <a:cs typeface="Helvetica" panose="020B0604020202020204" pitchFamily="34" charset="0"/>
              </a:rPr>
              <a:t>) do tworzenia, konfigurowania i zarządzania beanami.</a:t>
            </a:r>
          </a:p>
          <a:p>
            <a:endParaRPr lang="pl-PL" b="1"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8B9F9E0B-FC32-67A6-72DC-83E4F19A88AE}"/>
              </a:ext>
            </a:extLst>
          </p:cNvPr>
          <p:cNvSpPr txBox="1"/>
          <p:nvPr/>
        </p:nvSpPr>
        <p:spPr>
          <a:xfrm>
            <a:off x="6323373" y="1143000"/>
            <a:ext cx="4906928" cy="3970318"/>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Konwencje nazewnictwa Beana</a:t>
            </a:r>
          </a:p>
          <a:p>
            <a:r>
              <a:rPr lang="pl-PL" dirty="0">
                <a:latin typeface="Helvetica" panose="020B0604020202020204" pitchFamily="34" charset="0"/>
                <a:cs typeface="Helvetica" panose="020B0604020202020204" pitchFamily="34" charset="0"/>
              </a:rPr>
              <a:t>Konwencja polega na używaniu standardowej konwencji Java dla nazw pól podczas nadawania nazw komponentom bean. Oznacza to, że nazwy beanów zaczynają się od małej litery i stamtąd są pisane literą w notacji </a:t>
            </a:r>
            <a:r>
              <a:rPr lang="pl-PL" dirty="0" err="1">
                <a:latin typeface="Helvetica" panose="020B0604020202020204" pitchFamily="34" charset="0"/>
                <a:cs typeface="Helvetica" panose="020B0604020202020204" pitchFamily="34" charset="0"/>
              </a:rPr>
              <a:t>camelCase</a:t>
            </a:r>
            <a:r>
              <a:rPr lang="pl-PL" dirty="0">
                <a:latin typeface="Helvetica" panose="020B0604020202020204" pitchFamily="34" charset="0"/>
                <a:cs typeface="Helvetica" panose="020B0604020202020204" pitchFamily="34" charset="0"/>
              </a:rPr>
              <a:t>. </a:t>
            </a:r>
          </a:p>
          <a:p>
            <a:endParaRPr lang="pl-PL" dirty="0">
              <a:latin typeface="Helvetica" panose="020B0604020202020204" pitchFamily="34" charset="0"/>
              <a:cs typeface="Helvetica" panose="020B0604020202020204" pitchFamily="34" charset="0"/>
            </a:endParaRPr>
          </a:p>
          <a:p>
            <a:r>
              <a:rPr lang="pl-PL" dirty="0">
                <a:latin typeface="Helvetica" panose="020B0604020202020204" pitchFamily="34" charset="0"/>
                <a:cs typeface="Helvetica" panose="020B0604020202020204" pitchFamily="34" charset="0"/>
              </a:rPr>
              <a:t>Konsekwentne nazewnictwo beanów sprawia, że ​​konfiguracja jest łatwiejsza do odczytania i zrozumienia. Ponadto, jeśli używasz Spring AOP, bardzo pomaga to w stosowaniu porad dotyczących zestawu beanów powiązanych po nazwie.</a:t>
            </a:r>
            <a:endParaRPr lang="de-DE"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0475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B9F9E0B-FC32-67A6-72DC-83E4F19A88AE}"/>
              </a:ext>
            </a:extLst>
          </p:cNvPr>
          <p:cNvSpPr txBox="1"/>
          <p:nvPr/>
        </p:nvSpPr>
        <p:spPr>
          <a:xfrm>
            <a:off x="571614" y="923281"/>
            <a:ext cx="4906928" cy="4370427"/>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Kontener </a:t>
            </a:r>
            <a:r>
              <a:rPr lang="pl-PL" sz="2000" b="1" dirty="0" err="1">
                <a:latin typeface="Helvetica" panose="020B0604020202020204" pitchFamily="34" charset="0"/>
                <a:cs typeface="Helvetica" panose="020B0604020202020204" pitchFamily="34" charset="0"/>
              </a:rPr>
              <a:t>BeanFactory</a:t>
            </a:r>
            <a:r>
              <a:rPr lang="pl-PL" sz="2000" b="1" dirty="0">
                <a:latin typeface="Helvetica" panose="020B0604020202020204" pitchFamily="34" charset="0"/>
                <a:cs typeface="Helvetica" panose="020B0604020202020204" pitchFamily="34" charset="0"/>
              </a:rPr>
              <a:t> </a:t>
            </a:r>
            <a:r>
              <a:rPr lang="pl-PL" sz="2000" dirty="0">
                <a:latin typeface="Helvetica" panose="020B0604020202020204" pitchFamily="34" charset="0"/>
                <a:cs typeface="Helvetica" panose="020B0604020202020204" pitchFamily="34" charset="0"/>
              </a:rPr>
              <a:t>zajmuje się:</a:t>
            </a:r>
          </a:p>
          <a:p>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Tworzeniem beanów: Kontener używa definicji beanów do tworzenia i konfigurowania obiektów.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zależnościami: Automatycznie wstrzykuje zależności pomiędzy beanami, co pozwala na luźne powiązanie komponentów.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cyklem życia beanów: Oferuje wsparcie dla różnych etapów cyklu życia beanów, od inicjalizacji po zniszczenie.</a:t>
            </a:r>
          </a:p>
          <a:p>
            <a:endParaRPr lang="pl-PL" sz="2000" dirty="0">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9EC9979B-D351-CF8F-EBAA-2D312BB6E7FB}"/>
              </a:ext>
            </a:extLst>
          </p:cNvPr>
          <p:cNvSpPr txBox="1"/>
          <p:nvPr/>
        </p:nvSpPr>
        <p:spPr>
          <a:xfrm>
            <a:off x="5943600" y="923281"/>
            <a:ext cx="6096000" cy="4401205"/>
          </a:xfrm>
          <a:prstGeom prst="rect">
            <a:avLst/>
          </a:prstGeom>
          <a:noFill/>
        </p:spPr>
        <p:txBody>
          <a:bodyPr wrap="square">
            <a:spAutoFit/>
          </a:bodyPr>
          <a:lstStyle/>
          <a:p>
            <a:r>
              <a:rPr lang="pl-PL" sz="2000" b="1" dirty="0" err="1">
                <a:latin typeface="Helvetica" panose="020B0604020202020204" pitchFamily="34" charset="0"/>
                <a:cs typeface="Helvetica" panose="020B0604020202020204" pitchFamily="34" charset="0"/>
              </a:rPr>
              <a:t>ApplicationContext</a:t>
            </a:r>
            <a:r>
              <a:rPr lang="pl-PL" sz="2000" dirty="0">
                <a:latin typeface="Helvetica" panose="020B0604020202020204" pitchFamily="34" charset="0"/>
                <a:cs typeface="Helvetica" panose="020B0604020202020204" pitchFamily="34" charset="0"/>
              </a:rPr>
              <a:t> w Spring Framework to zaawansowany interfejs kontenera, który rozszerza możliwości </a:t>
            </a:r>
            <a:r>
              <a:rPr lang="pl-PL" sz="2000" dirty="0" err="1">
                <a:latin typeface="Helvetica" panose="020B0604020202020204" pitchFamily="34" charset="0"/>
                <a:cs typeface="Helvetica" panose="020B0604020202020204" pitchFamily="34" charset="0"/>
              </a:rPr>
              <a:t>BeanFactory</a:t>
            </a:r>
            <a:r>
              <a:rPr lang="pl-PL" sz="2000" dirty="0">
                <a:latin typeface="Helvetica" panose="020B0604020202020204" pitchFamily="34" charset="0"/>
                <a:cs typeface="Helvetica" panose="020B0604020202020204" pitchFamily="34" charset="0"/>
              </a:rPr>
              <a:t>. </a:t>
            </a:r>
          </a:p>
          <a:p>
            <a:endParaRPr lang="pl-PL" sz="2000" dirty="0">
              <a:latin typeface="Helvetica" panose="020B0604020202020204" pitchFamily="34" charset="0"/>
              <a:cs typeface="Helvetica" panose="020B0604020202020204" pitchFamily="34" charset="0"/>
            </a:endParaRPr>
          </a:p>
          <a:p>
            <a:r>
              <a:rPr lang="pl-PL" sz="2000" dirty="0">
                <a:latin typeface="Helvetica" panose="020B0604020202020204" pitchFamily="34" charset="0"/>
                <a:cs typeface="Helvetica" panose="020B0604020202020204" pitchFamily="34" charset="0"/>
              </a:rPr>
              <a:t>Jest to centralne miejsce do konfiguracji i zarządzania beanami oraz całym kontekstem aplikacji Spring. </a:t>
            </a:r>
            <a:r>
              <a:rPr lang="pl-PL" sz="2000" dirty="0" err="1">
                <a:latin typeface="Helvetica" panose="020B0604020202020204" pitchFamily="34" charset="0"/>
                <a:cs typeface="Helvetica" panose="020B0604020202020204" pitchFamily="34" charset="0"/>
              </a:rPr>
              <a:t>AppContext</a:t>
            </a:r>
            <a:r>
              <a:rPr lang="pl-PL" sz="2000" dirty="0">
                <a:latin typeface="Helvetica" panose="020B0604020202020204" pitchFamily="34" charset="0"/>
                <a:cs typeface="Helvetica" panose="020B0604020202020204" pitchFamily="34" charset="0"/>
              </a:rPr>
              <a:t>.</a:t>
            </a:r>
          </a:p>
          <a:p>
            <a:endParaRPr lang="pl-PL" sz="2000" dirty="0">
              <a:latin typeface="Helvetica" panose="020B0604020202020204" pitchFamily="34" charset="0"/>
              <a:cs typeface="Helvetica" panose="020B0604020202020204" pitchFamily="34" charset="0"/>
            </a:endParaRPr>
          </a:p>
          <a:p>
            <a:r>
              <a:rPr lang="de-DE" sz="2000" dirty="0" err="1">
                <a:latin typeface="Helvetica" panose="020B0604020202020204" pitchFamily="34" charset="0"/>
                <a:cs typeface="Helvetica" panose="020B0604020202020204" pitchFamily="34" charset="0"/>
              </a:rPr>
              <a:t>Pozwala</a:t>
            </a:r>
            <a:r>
              <a:rPr lang="de-DE" sz="2000" dirty="0">
                <a:latin typeface="Helvetica" panose="020B0604020202020204" pitchFamily="34" charset="0"/>
                <a:cs typeface="Helvetica" panose="020B0604020202020204" pitchFamily="34" charset="0"/>
              </a:rPr>
              <a:t> na:</a:t>
            </a: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Pobieranie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z</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Ładowanie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ResourcePatternResolver</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Publikowanie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eventów</a:t>
            </a:r>
            <a:r>
              <a:rPr lang="de-DE" sz="2000" dirty="0">
                <a:latin typeface="Helvetica" panose="020B0604020202020204" pitchFamily="34" charset="0"/>
                <a:cs typeface="Helvetica" panose="020B0604020202020204" pitchFamily="34" charset="0"/>
              </a:rPr>
              <a:t> i </a:t>
            </a:r>
            <a:r>
              <a:rPr lang="de-DE" sz="2000" dirty="0" err="1">
                <a:latin typeface="Helvetica" panose="020B0604020202020204" pitchFamily="34" charset="0"/>
                <a:cs typeface="Helvetica" panose="020B0604020202020204" pitchFamily="34" charset="0"/>
              </a:rPr>
              <a:t>rejestrowanie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listenerów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ApplicationEventPublisher</a:t>
            </a:r>
            <a:r>
              <a:rPr lang="de-DE"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038328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4.3.2. Spring Bean – Cykl życia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00800" y="5862070"/>
            <a:ext cx="5451497" cy="276999"/>
          </a:xfrm>
          <a:prstGeom prst="rect">
            <a:avLst/>
          </a:prstGeom>
          <a:noFill/>
        </p:spPr>
        <p:txBody>
          <a:bodyPr wrap="square">
            <a:spAutoFit/>
          </a:bodyPr>
          <a:lstStyle/>
          <a:p>
            <a:r>
              <a:rPr lang="pl-PL" sz="1200" b="1" dirty="0">
                <a:latin typeface="Helvetica" panose="020B0604020202020204" pitchFamily="34" charset="0"/>
                <a:cs typeface="Helvetica" panose="020B0604020202020204" pitchFamily="34" charset="0"/>
              </a:rPr>
              <a:t>Źródło: </a:t>
            </a:r>
            <a:r>
              <a:rPr lang="pl-PL" sz="1200" b="1" dirty="0" err="1">
                <a:latin typeface="Helvetica" panose="020B0604020202020204" pitchFamily="34" charset="0"/>
                <a:cs typeface="Helvetica" panose="020B0604020202020204" pitchFamily="34" charset="0"/>
              </a:rPr>
              <a:t>https</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bootcamptoprod.com</a:t>
            </a:r>
            <a:r>
              <a:rPr lang="pl-PL" sz="1200" b="1" dirty="0">
                <a:latin typeface="Helvetica" panose="020B0604020202020204" pitchFamily="34" charset="0"/>
                <a:cs typeface="Helvetica" panose="020B0604020202020204" pitchFamily="34" charset="0"/>
              </a:rPr>
              <a:t>/spring-bean-life-</a:t>
            </a:r>
            <a:r>
              <a:rPr lang="pl-PL" sz="1200" b="1" dirty="0" err="1">
                <a:latin typeface="Helvetica" panose="020B0604020202020204" pitchFamily="34" charset="0"/>
                <a:cs typeface="Helvetica" panose="020B0604020202020204" pitchFamily="34" charset="0"/>
              </a:rPr>
              <a:t>cycle</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explained</a:t>
            </a:r>
            <a:r>
              <a:rPr lang="pl-PL" sz="1200" b="1" dirty="0">
                <a:latin typeface="Helvetica" panose="020B0604020202020204" pitchFamily="34" charset="0"/>
                <a:cs typeface="Helvetica" panose="020B0604020202020204" pitchFamily="34" charset="0"/>
              </a:rPr>
              <a:t>/</a:t>
            </a:r>
          </a:p>
        </p:txBody>
      </p:sp>
      <p:pic>
        <p:nvPicPr>
          <p:cNvPr id="6146" name="Picture 2" descr="Understanding the Spring Bean Life Cycle - BootcampToProd">
            <a:extLst>
              <a:ext uri="{FF2B5EF4-FFF2-40B4-BE49-F238E27FC236}">
                <a16:creationId xmlns:a16="http://schemas.microsoft.com/office/drawing/2014/main" id="{F097DECD-9686-4FFA-5A89-A38DFA4EFE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685800"/>
            <a:ext cx="73914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040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34</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4.3.3. Spring Bean – Cykl życia @Bean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CCFE0F6F-8866-B5DF-CCFF-6646102357F3}"/>
              </a:ext>
            </a:extLst>
          </p:cNvPr>
          <p:cNvSpPr txBox="1"/>
          <p:nvPr/>
        </p:nvSpPr>
        <p:spPr>
          <a:xfrm>
            <a:off x="3771875" y="985245"/>
            <a:ext cx="6097978" cy="4801314"/>
          </a:xfrm>
          <a:prstGeom prst="rect">
            <a:avLst/>
          </a:prstGeom>
          <a:noFill/>
        </p:spPr>
        <p:txBody>
          <a:bodyPr wrap="square">
            <a:spAutoFit/>
          </a:bodyPr>
          <a:lstStyle/>
          <a:p>
            <a:r>
              <a:rPr lang="pl-PL" dirty="0">
                <a:solidFill>
                  <a:srgbClr val="9E880D"/>
                </a:solidFill>
                <a:effectLst/>
                <a:highlight>
                  <a:srgbClr val="FFFFFF"/>
                </a:highlight>
              </a:rPr>
              <a:t>@Service</a:t>
            </a:r>
            <a:br>
              <a:rPr lang="pl-PL" dirty="0">
                <a:solidFill>
                  <a:srgbClr val="9E880D"/>
                </a:solidFill>
                <a:effectLst/>
                <a:highlight>
                  <a:srgbClr val="FFFFFF"/>
                </a:highlight>
              </a:rPr>
            </a:br>
            <a:r>
              <a:rPr lang="pl-PL" dirty="0">
                <a:solidFill>
                  <a:srgbClr val="0033B3"/>
                </a:solidFill>
                <a:effectLst/>
                <a:highlight>
                  <a:srgbClr val="FFFFFF"/>
                </a:highlight>
              </a:rPr>
              <a:t>public </a:t>
            </a:r>
            <a:r>
              <a:rPr lang="pl-PL" dirty="0" err="1">
                <a:solidFill>
                  <a:srgbClr val="0033B3"/>
                </a:solidFill>
                <a:effectLst/>
                <a:highlight>
                  <a:srgbClr val="FFFFFF"/>
                </a:highlight>
              </a:rPr>
              <a:t>class</a:t>
            </a:r>
            <a:r>
              <a:rPr lang="pl-PL" dirty="0">
                <a:solidFill>
                  <a:srgbClr val="0033B3"/>
                </a:solidFill>
                <a:effectLst/>
                <a:highlight>
                  <a:srgbClr val="FFFFFF"/>
                </a:highlight>
              </a:rPr>
              <a:t> </a:t>
            </a:r>
            <a:r>
              <a:rPr lang="pl-PL" dirty="0" err="1">
                <a:solidFill>
                  <a:srgbClr val="000000"/>
                </a:solidFill>
                <a:effectLst/>
                <a:highlight>
                  <a:srgbClr val="FFFFFF"/>
                </a:highlight>
              </a:rPr>
              <a:t>MyBean</a:t>
            </a:r>
            <a:r>
              <a:rPr lang="pl-PL" dirty="0">
                <a:solidFill>
                  <a:srgbClr val="000000"/>
                </a:solidFill>
                <a:effectLst/>
                <a:highlight>
                  <a:srgbClr val="FFFFFF"/>
                </a:highlight>
              </a:rPr>
              <a:t> </a:t>
            </a:r>
            <a:r>
              <a:rPr lang="pl-PL" dirty="0">
                <a:solidFill>
                  <a:srgbClr val="080808"/>
                </a:solidFill>
                <a:effectLst/>
                <a:highlight>
                  <a:srgbClr val="FFFFFF"/>
                </a:highlight>
              </a:rPr>
              <a:t>{</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0033B3"/>
                </a:solidFill>
                <a:effectLst/>
                <a:highlight>
                  <a:srgbClr val="FFFFFF"/>
                </a:highlight>
              </a:rPr>
              <a:t>public </a:t>
            </a:r>
            <a:r>
              <a:rPr lang="pl-PL" dirty="0" err="1">
                <a:solidFill>
                  <a:srgbClr val="00627A"/>
                </a:solidFill>
                <a:effectLst/>
                <a:highlight>
                  <a:srgbClr val="FFFFFF"/>
                </a:highlight>
              </a:rPr>
              <a:t>MyBean</a:t>
            </a:r>
            <a:r>
              <a:rPr lang="pl-PL" dirty="0">
                <a:solidFill>
                  <a:srgbClr val="00627A"/>
                </a:solidFill>
                <a:effectLst/>
                <a:highlight>
                  <a:srgbClr val="FFFFFF"/>
                </a:highlight>
              </a:rPr>
              <a:t> </a:t>
            </a: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Instantiation</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PostConstruct</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init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Initializing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PreDestroy</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destroy</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Destroying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a:t>
            </a:r>
          </a:p>
        </p:txBody>
      </p:sp>
    </p:spTree>
    <p:extLst>
      <p:ext uri="{BB962C8B-B14F-4D97-AF65-F5344CB8AC3E}">
        <p14:creationId xmlns:p14="http://schemas.microsoft.com/office/powerpoint/2010/main" val="78266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CC67FF1-46F0-A583-76D4-F4E569EDB56E}"/>
              </a:ext>
            </a:extLst>
          </p:cNvPr>
          <p:cNvPicPr>
            <a:picLocks noChangeAspect="1" noChangeArrowheads="1"/>
          </p:cNvPicPr>
          <p:nvPr/>
        </p:nvPicPr>
        <p:blipFill>
          <a:blip r:embed="rId6"/>
          <a:srcRect/>
          <a:stretch>
            <a:fillRect/>
          </a:stretch>
        </p:blipFill>
        <p:spPr bwMode="auto">
          <a:xfrm>
            <a:off x="290801" y="1628800"/>
            <a:ext cx="11610398" cy="3600400"/>
          </a:xfrm>
          <a:prstGeom prst="rect">
            <a:avLst/>
          </a:prstGeom>
          <a:noFill/>
          <a:ln w="9525">
            <a:noFill/>
            <a:miter lim="800000"/>
            <a:headEnd/>
            <a:tailEnd/>
          </a:ln>
        </p:spPr>
      </p:pic>
      <p:sp>
        <p:nvSpPr>
          <p:cNvPr id="6" name="TextBox 5">
            <a:extLst>
              <a:ext uri="{FF2B5EF4-FFF2-40B4-BE49-F238E27FC236}">
                <a16:creationId xmlns:a16="http://schemas.microsoft.com/office/drawing/2014/main" id="{D033E3FF-A90A-1C90-B4CC-429E115E450F}"/>
              </a:ext>
            </a:extLst>
          </p:cNvPr>
          <p:cNvSpPr txBox="1"/>
          <p:nvPr/>
        </p:nvSpPr>
        <p:spPr>
          <a:xfrm>
            <a:off x="4800600" y="660722"/>
            <a:ext cx="3505200"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XML – konfiguracja @Bean</a:t>
            </a:r>
          </a:p>
        </p:txBody>
      </p:sp>
    </p:spTree>
    <p:extLst>
      <p:ext uri="{BB962C8B-B14F-4D97-AF65-F5344CB8AC3E}">
        <p14:creationId xmlns:p14="http://schemas.microsoft.com/office/powerpoint/2010/main" val="937977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4800600" y="660722"/>
            <a:ext cx="8289758"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Java-</a:t>
            </a:r>
            <a:r>
              <a:rPr lang="pl-PL" sz="1600" b="1" err="1">
                <a:latin typeface="Helvetica" panose="020B0604020202020204" pitchFamily="34" charset="0"/>
                <a:cs typeface="Helvetica" panose="020B0604020202020204" pitchFamily="34" charset="0"/>
              </a:rPr>
              <a:t>Based</a:t>
            </a:r>
            <a:r>
              <a:rPr lang="pl-PL" sz="1600" b="1">
                <a:latin typeface="Helvetica" panose="020B0604020202020204" pitchFamily="34" charset="0"/>
                <a:cs typeface="Helvetica" panose="020B0604020202020204" pitchFamily="34" charset="0"/>
              </a:rPr>
              <a:t> Konfiguracja</a:t>
            </a:r>
          </a:p>
        </p:txBody>
      </p:sp>
      <p:pic>
        <p:nvPicPr>
          <p:cNvPr id="6" name="Picture 5">
            <a:extLst>
              <a:ext uri="{FF2B5EF4-FFF2-40B4-BE49-F238E27FC236}">
                <a16:creationId xmlns:a16="http://schemas.microsoft.com/office/drawing/2014/main" id="{3D1B3580-B683-5788-3F49-E49E4B81C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6748" y="1134368"/>
            <a:ext cx="8612231" cy="4896408"/>
          </a:xfrm>
          <a:prstGeom prst="rect">
            <a:avLst/>
          </a:prstGeom>
        </p:spPr>
      </p:pic>
    </p:spTree>
    <p:extLst>
      <p:ext uri="{BB962C8B-B14F-4D97-AF65-F5344CB8AC3E}">
        <p14:creationId xmlns:p14="http://schemas.microsoft.com/office/powerpoint/2010/main" val="3639749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4.3.4. Spring Bean – @Bean </a:t>
            </a:r>
            <a:r>
              <a:rPr lang="pl-PL" sz="2900" err="1">
                <a:solidFill>
                  <a:srgbClr val="002C58"/>
                </a:solidFill>
                <a:latin typeface="Helvetica" pitchFamily="2" charset="0"/>
                <a:ea typeface="+mn-ea"/>
                <a:cs typeface="+mn-cs"/>
              </a:rPr>
              <a:t>Scope</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71614" y="688412"/>
            <a:ext cx="8289758" cy="2831544"/>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Istnieje kilka trybów tworzenia komponentów: </a:t>
            </a:r>
          </a:p>
          <a:p>
            <a:pPr marL="742950" lvl="1" indent="-285750">
              <a:buFont typeface="Arial" panose="020B0604020202020204" pitchFamily="34" charset="0"/>
              <a:buChar char="•"/>
            </a:pPr>
            <a:r>
              <a:rPr lang="pl-PL" b="1" dirty="0">
                <a:latin typeface="Helvetica" panose="020B0604020202020204" pitchFamily="34" charset="0"/>
                <a:cs typeface="Helvetica" panose="020B0604020202020204" pitchFamily="34" charset="0"/>
              </a:rPr>
              <a:t>Singleton - </a:t>
            </a:r>
            <a:r>
              <a:rPr lang="pl-PL" altLang="de-DE" dirty="0"/>
              <a:t>fabryka tworzy jedną instancję komponentu </a:t>
            </a:r>
            <a:r>
              <a:rPr lang="pl-PL" altLang="de-DE" dirty="0" err="1"/>
              <a:t>JavaBean</a:t>
            </a:r>
            <a:r>
              <a:rPr lang="pl-PL" altLang="de-DE" dirty="0"/>
              <a:t> o podanej nazwie, wszystkie żądania współdzielą jeden komponent (domyślny)</a:t>
            </a:r>
          </a:p>
          <a:p>
            <a:pPr marL="742950" lvl="1" indent="-285750">
              <a:buFont typeface="Arial" panose="020B0604020202020204" pitchFamily="34" charset="0"/>
              <a:buChar char="•"/>
            </a:pPr>
            <a:r>
              <a:rPr lang="pl-PL" altLang="de-DE" b="1" dirty="0" err="1"/>
              <a:t>Prototype</a:t>
            </a:r>
            <a:r>
              <a:rPr lang="pl-PL" altLang="de-DE" dirty="0"/>
              <a:t>: w odpowiedzi na każde żądanie fabryka tworzy nową instancję komponentu </a:t>
            </a:r>
            <a:r>
              <a:rPr lang="pl-PL" altLang="de-DE" dirty="0" err="1"/>
              <a:t>JavaBean</a:t>
            </a:r>
            <a:endParaRPr lang="pl-PL" altLang="de-DE" dirty="0"/>
          </a:p>
          <a:p>
            <a:pPr marL="742950" lvl="1" indent="-285750">
              <a:buFont typeface="Arial" panose="020B0604020202020204" pitchFamily="34" charset="0"/>
              <a:buChar char="•"/>
            </a:pPr>
            <a:r>
              <a:rPr lang="pl-PL" altLang="de-DE" b="1" dirty="0" err="1"/>
              <a:t>Request</a:t>
            </a:r>
            <a:endParaRPr lang="pl-PL" altLang="de-DE" b="1" dirty="0"/>
          </a:p>
          <a:p>
            <a:pPr marL="742950" lvl="1" indent="-285750">
              <a:buFont typeface="Arial" panose="020B0604020202020204" pitchFamily="34" charset="0"/>
              <a:buChar char="•"/>
            </a:pPr>
            <a:r>
              <a:rPr lang="pl-PL" altLang="de-DE" b="1" dirty="0" err="1"/>
              <a:t>Session</a:t>
            </a:r>
            <a:endParaRPr lang="pl-PL" altLang="de-DE" b="1" dirty="0"/>
          </a:p>
          <a:p>
            <a:pPr marL="742950" lvl="1" indent="-285750">
              <a:buFont typeface="Arial" panose="020B0604020202020204" pitchFamily="34" charset="0"/>
              <a:buChar char="•"/>
            </a:pPr>
            <a:r>
              <a:rPr lang="pl-PL" altLang="de-DE" b="1" dirty="0"/>
              <a:t>… </a:t>
            </a:r>
          </a:p>
          <a:p>
            <a:pPr marL="285750" indent="-285750">
              <a:buFont typeface="Arial" panose="020B0604020202020204" pitchFamily="34" charset="0"/>
              <a:buChar char="•"/>
            </a:pPr>
            <a:endParaRPr lang="pl-PL" sz="1600" b="1" dirty="0">
              <a:latin typeface="Helvetica" panose="020B06040202020202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6BFBE3E1-103A-A214-5019-014CCB2A06A2}"/>
              </a:ext>
            </a:extLst>
          </p:cNvPr>
          <p:cNvSpPr/>
          <p:nvPr/>
        </p:nvSpPr>
        <p:spPr>
          <a:xfrm>
            <a:off x="2259364"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2" name="Rectangle 11">
            <a:extLst>
              <a:ext uri="{FF2B5EF4-FFF2-40B4-BE49-F238E27FC236}">
                <a16:creationId xmlns:a16="http://schemas.microsoft.com/office/drawing/2014/main" id="{F1E193B8-EA13-1DE5-321E-E2F6B3DA51EC}"/>
              </a:ext>
            </a:extLst>
          </p:cNvPr>
          <p:cNvSpPr/>
          <p:nvPr/>
        </p:nvSpPr>
        <p:spPr>
          <a:xfrm>
            <a:off x="6864636" y="3342861"/>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13" name="Rectangle 12">
            <a:extLst>
              <a:ext uri="{FF2B5EF4-FFF2-40B4-BE49-F238E27FC236}">
                <a16:creationId xmlns:a16="http://schemas.microsoft.com/office/drawing/2014/main" id="{05A7A3FA-AE3E-3435-C080-EDC42A7FDCB7}"/>
              </a:ext>
            </a:extLst>
          </p:cNvPr>
          <p:cNvSpPr/>
          <p:nvPr/>
        </p:nvSpPr>
        <p:spPr>
          <a:xfrm>
            <a:off x="6846482" y="4106517"/>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14" name="Rectangle 13">
            <a:extLst>
              <a:ext uri="{FF2B5EF4-FFF2-40B4-BE49-F238E27FC236}">
                <a16:creationId xmlns:a16="http://schemas.microsoft.com/office/drawing/2014/main" id="{5A8F1EBB-0A14-48F5-A87F-8D9C37754851}"/>
              </a:ext>
            </a:extLst>
          </p:cNvPr>
          <p:cNvSpPr/>
          <p:nvPr/>
        </p:nvSpPr>
        <p:spPr>
          <a:xfrm>
            <a:off x="6864636" y="4893365"/>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15" name="Rectangle 14">
            <a:extLst>
              <a:ext uri="{FF2B5EF4-FFF2-40B4-BE49-F238E27FC236}">
                <a16:creationId xmlns:a16="http://schemas.microsoft.com/office/drawing/2014/main" id="{C25E90B6-F74C-CA27-F078-7EA79C5025F4}"/>
              </a:ext>
            </a:extLst>
          </p:cNvPr>
          <p:cNvSpPr/>
          <p:nvPr/>
        </p:nvSpPr>
        <p:spPr>
          <a:xfrm>
            <a:off x="8922036"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6" name="Rectangle 15">
            <a:extLst>
              <a:ext uri="{FF2B5EF4-FFF2-40B4-BE49-F238E27FC236}">
                <a16:creationId xmlns:a16="http://schemas.microsoft.com/office/drawing/2014/main" id="{B7885976-3F1B-FDCE-7300-EE98ADDF73F4}"/>
              </a:ext>
            </a:extLst>
          </p:cNvPr>
          <p:cNvSpPr/>
          <p:nvPr/>
        </p:nvSpPr>
        <p:spPr>
          <a:xfrm>
            <a:off x="2906145" y="4131365"/>
            <a:ext cx="1776120" cy="490331"/>
          </a:xfrm>
          <a:prstGeom prst="rect">
            <a:avLst/>
          </a:prstGeom>
          <a:gradFill>
            <a:gsLst>
              <a:gs pos="61000">
                <a:srgbClr val="68BD44"/>
              </a:gs>
              <a:gs pos="100000">
                <a:srgbClr val="68BD44"/>
              </a:gs>
              <a:gs pos="100000">
                <a:schemeClr val="accent1">
                  <a:tint val="15000"/>
                  <a:satMod val="350000"/>
                </a:schemeClr>
              </a:gs>
            </a:gsLst>
          </a:gradFill>
          <a:ln>
            <a:solidFill>
              <a:srgbClr val="68BD44"/>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a:t>
            </a:r>
            <a:endParaRPr lang="bg-BG" sz="2800"/>
          </a:p>
        </p:txBody>
      </p:sp>
      <p:sp>
        <p:nvSpPr>
          <p:cNvPr id="18" name="Rectangle 17">
            <a:extLst>
              <a:ext uri="{FF2B5EF4-FFF2-40B4-BE49-F238E27FC236}">
                <a16:creationId xmlns:a16="http://schemas.microsoft.com/office/drawing/2014/main" id="{D9DD7DE9-CF94-DA2F-1DA6-52F2C9CE4CE8}"/>
              </a:ext>
            </a:extLst>
          </p:cNvPr>
          <p:cNvSpPr/>
          <p:nvPr/>
        </p:nvSpPr>
        <p:spPr>
          <a:xfrm>
            <a:off x="9568817" y="4131365"/>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2</a:t>
            </a:r>
            <a:endParaRPr lang="bg-BG" sz="2800"/>
          </a:p>
        </p:txBody>
      </p:sp>
      <p:sp>
        <p:nvSpPr>
          <p:cNvPr id="19" name="Rectangle 18">
            <a:extLst>
              <a:ext uri="{FF2B5EF4-FFF2-40B4-BE49-F238E27FC236}">
                <a16:creationId xmlns:a16="http://schemas.microsoft.com/office/drawing/2014/main" id="{B98C75AE-0538-9A34-55AA-454866267437}"/>
              </a:ext>
            </a:extLst>
          </p:cNvPr>
          <p:cNvSpPr/>
          <p:nvPr/>
        </p:nvSpPr>
        <p:spPr>
          <a:xfrm>
            <a:off x="9568817" y="4791618"/>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3</a:t>
            </a:r>
            <a:endParaRPr lang="bg-BG" sz="2800"/>
          </a:p>
        </p:txBody>
      </p:sp>
      <p:cxnSp>
        <p:nvCxnSpPr>
          <p:cNvPr id="20" name="Straight Arrow Connector 19">
            <a:extLst>
              <a:ext uri="{FF2B5EF4-FFF2-40B4-BE49-F238E27FC236}">
                <a16:creationId xmlns:a16="http://schemas.microsoft.com/office/drawing/2014/main" id="{E8B69946-78B5-0AEB-3A4D-789A5496A650}"/>
              </a:ext>
            </a:extLst>
          </p:cNvPr>
          <p:cNvCxnSpPr/>
          <p:nvPr/>
        </p:nvCxnSpPr>
        <p:spPr>
          <a:xfrm>
            <a:off x="2123412" y="3657600"/>
            <a:ext cx="690887" cy="47376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2AFF27-12DB-F95C-3997-1E2C54E19FEB}"/>
              </a:ext>
            </a:extLst>
          </p:cNvPr>
          <p:cNvCxnSpPr/>
          <p:nvPr/>
        </p:nvCxnSpPr>
        <p:spPr>
          <a:xfrm>
            <a:off x="2109578" y="4359965"/>
            <a:ext cx="622404" cy="129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6735BB-4607-E0DA-54F4-8B88F80470B0}"/>
              </a:ext>
            </a:extLst>
          </p:cNvPr>
          <p:cNvCxnSpPr/>
          <p:nvPr/>
        </p:nvCxnSpPr>
        <p:spPr>
          <a:xfrm flipV="1">
            <a:off x="2100786" y="4652342"/>
            <a:ext cx="631196" cy="4944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25DA06-F194-0858-C82E-46F2F1983128}"/>
              </a:ext>
            </a:extLst>
          </p:cNvPr>
          <p:cNvCxnSpPr/>
          <p:nvPr/>
        </p:nvCxnSpPr>
        <p:spPr>
          <a:xfrm>
            <a:off x="8792088" y="3657600"/>
            <a:ext cx="62240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78E36A-0368-1E7C-1F49-6270D3416158}"/>
              </a:ext>
            </a:extLst>
          </p:cNvPr>
          <p:cNvCxnSpPr/>
          <p:nvPr/>
        </p:nvCxnSpPr>
        <p:spPr>
          <a:xfrm>
            <a:off x="8744878" y="4372918"/>
            <a:ext cx="68051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F9BC11-EAF6-B2E3-8489-EC60064709F2}"/>
              </a:ext>
            </a:extLst>
          </p:cNvPr>
          <p:cNvCxnSpPr/>
          <p:nvPr/>
        </p:nvCxnSpPr>
        <p:spPr>
          <a:xfrm flipV="1">
            <a:off x="8744878" y="5138529"/>
            <a:ext cx="669615" cy="82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481D87EB-A0FB-8DDA-A7AC-86F5AA269058}"/>
              </a:ext>
            </a:extLst>
          </p:cNvPr>
          <p:cNvSpPr/>
          <p:nvPr/>
        </p:nvSpPr>
        <p:spPr>
          <a:xfrm>
            <a:off x="9563475" y="3475294"/>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a:t>
            </a:r>
            <a:r>
              <a:rPr lang="pl-PL" sz="2800"/>
              <a:t>1</a:t>
            </a:r>
            <a:endParaRPr lang="bg-BG" sz="2800"/>
          </a:p>
        </p:txBody>
      </p:sp>
      <p:sp>
        <p:nvSpPr>
          <p:cNvPr id="207" name="Rectangle 206">
            <a:extLst>
              <a:ext uri="{FF2B5EF4-FFF2-40B4-BE49-F238E27FC236}">
                <a16:creationId xmlns:a16="http://schemas.microsoft.com/office/drawing/2014/main" id="{842278DD-4DD0-8A38-5772-70E04AAEF451}"/>
              </a:ext>
            </a:extLst>
          </p:cNvPr>
          <p:cNvSpPr/>
          <p:nvPr/>
        </p:nvSpPr>
        <p:spPr>
          <a:xfrm>
            <a:off x="207573" y="3351142"/>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208" name="Rectangle 207">
            <a:extLst>
              <a:ext uri="{FF2B5EF4-FFF2-40B4-BE49-F238E27FC236}">
                <a16:creationId xmlns:a16="http://schemas.microsoft.com/office/drawing/2014/main" id="{15CBCF99-EB81-71F4-8707-9A25D63B14E4}"/>
              </a:ext>
            </a:extLst>
          </p:cNvPr>
          <p:cNvSpPr/>
          <p:nvPr/>
        </p:nvSpPr>
        <p:spPr>
          <a:xfrm>
            <a:off x="189419" y="4114798"/>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209" name="Rectangle 208">
            <a:extLst>
              <a:ext uri="{FF2B5EF4-FFF2-40B4-BE49-F238E27FC236}">
                <a16:creationId xmlns:a16="http://schemas.microsoft.com/office/drawing/2014/main" id="{293F37A1-BAB6-C82B-1934-58DC66B2B10F}"/>
              </a:ext>
            </a:extLst>
          </p:cNvPr>
          <p:cNvSpPr/>
          <p:nvPr/>
        </p:nvSpPr>
        <p:spPr>
          <a:xfrm>
            <a:off x="207573" y="4901646"/>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211" name="TextBox 210">
            <a:extLst>
              <a:ext uri="{FF2B5EF4-FFF2-40B4-BE49-F238E27FC236}">
                <a16:creationId xmlns:a16="http://schemas.microsoft.com/office/drawing/2014/main" id="{8AAE6654-9B31-888D-9C8D-6922ED39127E}"/>
              </a:ext>
            </a:extLst>
          </p:cNvPr>
          <p:cNvSpPr txBox="1"/>
          <p:nvPr/>
        </p:nvSpPr>
        <p:spPr>
          <a:xfrm>
            <a:off x="1627324" y="5559789"/>
            <a:ext cx="1344476" cy="369332"/>
          </a:xfrm>
          <a:prstGeom prst="rect">
            <a:avLst/>
          </a:prstGeom>
          <a:noFill/>
        </p:spPr>
        <p:txBody>
          <a:bodyPr wrap="square">
            <a:spAutoFit/>
          </a:bodyPr>
          <a:lstStyle/>
          <a:p>
            <a:r>
              <a:rPr lang="pl-PL" sz="1800" b="1">
                <a:latin typeface="Helvetica" panose="020B0604020202020204" pitchFamily="34" charset="0"/>
                <a:cs typeface="Helvetica" panose="020B0604020202020204" pitchFamily="34" charset="0"/>
              </a:rPr>
              <a:t>Singleton</a:t>
            </a:r>
            <a:endParaRPr lang="de-DE"/>
          </a:p>
        </p:txBody>
      </p:sp>
      <p:sp>
        <p:nvSpPr>
          <p:cNvPr id="212" name="TextBox 211">
            <a:extLst>
              <a:ext uri="{FF2B5EF4-FFF2-40B4-BE49-F238E27FC236}">
                <a16:creationId xmlns:a16="http://schemas.microsoft.com/office/drawing/2014/main" id="{15D9A2E2-5E3F-7992-53B9-92D2E8B380FF}"/>
              </a:ext>
            </a:extLst>
          </p:cNvPr>
          <p:cNvSpPr txBox="1"/>
          <p:nvPr/>
        </p:nvSpPr>
        <p:spPr>
          <a:xfrm>
            <a:off x="8305800" y="5562604"/>
            <a:ext cx="1344476" cy="369332"/>
          </a:xfrm>
          <a:prstGeom prst="rect">
            <a:avLst/>
          </a:prstGeom>
          <a:noFill/>
        </p:spPr>
        <p:txBody>
          <a:bodyPr wrap="square">
            <a:spAutoFit/>
          </a:bodyPr>
          <a:lstStyle/>
          <a:p>
            <a:r>
              <a:rPr lang="pl-PL" sz="1800" b="1" err="1">
                <a:latin typeface="Helvetica" panose="020B0604020202020204" pitchFamily="34" charset="0"/>
                <a:cs typeface="Helvetica" panose="020B0604020202020204" pitchFamily="34" charset="0"/>
              </a:rPr>
              <a:t>Prototype</a:t>
            </a:r>
            <a:endParaRPr lang="de-DE"/>
          </a:p>
        </p:txBody>
      </p:sp>
    </p:spTree>
    <p:extLst>
      <p:ext uri="{BB962C8B-B14F-4D97-AF65-F5344CB8AC3E}">
        <p14:creationId xmlns:p14="http://schemas.microsoft.com/office/powerpoint/2010/main" val="302494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5885" y="762000"/>
            <a:ext cx="8191386" cy="3170099"/>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Wstrzyknięcie obiektu (</a:t>
            </a:r>
            <a:r>
              <a:rPr lang="pl-PL" sz="2000" b="1" dirty="0" err="1">
                <a:latin typeface="Helvetica" panose="020B0604020202020204" pitchFamily="34" charset="0"/>
                <a:cs typeface="Helvetica" panose="020B0604020202020204" pitchFamily="34" charset="0"/>
              </a:rPr>
              <a:t>Dependency</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Injection</a:t>
            </a:r>
            <a:r>
              <a:rPr lang="pl-PL" sz="2000" b="1" dirty="0">
                <a:latin typeface="Helvetica" panose="020B0604020202020204" pitchFamily="34" charset="0"/>
                <a:cs typeface="Helvetica" panose="020B0604020202020204" pitchFamily="34" charset="0"/>
              </a:rPr>
              <a:t>), w Springu może być realizowane na wiele sposobów</a:t>
            </a:r>
          </a:p>
          <a:p>
            <a:endParaRPr lang="pl-PL" sz="2000" b="1" dirty="0">
              <a:latin typeface="Helvetica" panose="020B0604020202020204" pitchFamily="34" charset="0"/>
              <a:cs typeface="Helvetica" panose="020B0604020202020204" pitchFamily="34" charset="0"/>
            </a:endParaRPr>
          </a:p>
          <a:p>
            <a:pPr marL="342900" indent="-342900">
              <a:buAutoNum type="arabicPeriod"/>
            </a:pPr>
            <a:r>
              <a:rPr lang="pl-PL" sz="2000" dirty="0">
                <a:latin typeface="Helvetica" panose="020B0604020202020204" pitchFamily="34" charset="0"/>
                <a:cs typeface="Helvetica" panose="020B0604020202020204" pitchFamily="34" charset="0"/>
              </a:rPr>
              <a:t>Odpowiedniej definicji w XML (</a:t>
            </a:r>
            <a:r>
              <a:rPr lang="pl-PL" sz="2000" dirty="0" err="1">
                <a:latin typeface="Helvetica" panose="020B0604020202020204" pitchFamily="34" charset="0"/>
                <a:cs typeface="Helvetica" panose="020B0604020202020204" pitchFamily="34" charset="0"/>
              </a:rPr>
              <a:t>property</a:t>
            </a:r>
            <a:r>
              <a:rPr lang="pl-PL" sz="2000" dirty="0">
                <a:latin typeface="Helvetica" panose="020B0604020202020204" pitchFamily="34" charset="0"/>
                <a:cs typeface="Helvetica" panose="020B0604020202020204" pitchFamily="34" charset="0"/>
              </a:rPr>
              <a:t> </a:t>
            </a:r>
            <a:r>
              <a:rPr lang="pl-PL" sz="2000" b="1" dirty="0">
                <a:latin typeface="Helvetica" panose="020B0604020202020204" pitchFamily="34" charset="0"/>
                <a:cs typeface="Helvetica" panose="020B0604020202020204" pitchFamily="34" charset="0"/>
              </a:rPr>
              <a:t>„</a:t>
            </a:r>
            <a:r>
              <a:rPr lang="pl-PL" sz="2000" b="1" dirty="0" err="1">
                <a:latin typeface="Helvetica" panose="020B0604020202020204" pitchFamily="34" charset="0"/>
                <a:cs typeface="Helvetica" panose="020B0604020202020204" pitchFamily="34" charset="0"/>
              </a:rPr>
              <a:t>constructor-arg</a:t>
            </a:r>
            <a:r>
              <a:rPr lang="pl-PL" sz="2000" b="1" dirty="0">
                <a:latin typeface="Helvetica" panose="020B0604020202020204" pitchFamily="34" charset="0"/>
                <a:cs typeface="Helvetica" panose="020B0604020202020204" pitchFamily="34" charset="0"/>
              </a:rPr>
              <a:t>”</a:t>
            </a:r>
            <a:r>
              <a:rPr lang="pl-PL" sz="2000" dirty="0">
                <a:latin typeface="Helvetica" panose="020B0604020202020204" pitchFamily="34" charset="0"/>
                <a:cs typeface="Helvetica" panose="020B0604020202020204" pitchFamily="34" charset="0"/>
              </a:rPr>
              <a:t>) (Slajd: 4.3.3)</a:t>
            </a:r>
          </a:p>
          <a:p>
            <a:pPr marL="342900" indent="-342900">
              <a:buAutoNum type="arabicPeriod"/>
            </a:pPr>
            <a:r>
              <a:rPr lang="pl-PL" sz="2000" dirty="0">
                <a:latin typeface="Helvetica" panose="020B0604020202020204" pitchFamily="34" charset="0"/>
                <a:cs typeface="Helvetica" panose="020B0604020202020204" pitchFamily="34" charset="0"/>
              </a:rPr>
              <a:t>Definicja za pomocą konfiguracji Javy</a:t>
            </a:r>
          </a:p>
          <a:p>
            <a:pPr marL="342900" indent="-342900">
              <a:buAutoNum type="arabicPeriod"/>
            </a:pPr>
            <a:r>
              <a:rPr lang="pl-PL" sz="2000" dirty="0">
                <a:latin typeface="Helvetica" panose="020B0604020202020204" pitchFamily="34" charset="0"/>
                <a:cs typeface="Helvetica" panose="020B0604020202020204" pitchFamily="34" charset="0"/>
              </a:rPr>
              <a:t>Automatycznie przy użyciu adnotacji </a:t>
            </a:r>
          </a:p>
          <a:p>
            <a:pPr marL="342900" indent="-342900">
              <a:buAutoNum type="arabicPeriod"/>
            </a:pPr>
            <a:r>
              <a:rPr lang="pl-PL" sz="2000" dirty="0">
                <a:latin typeface="Helvetica" panose="020B0604020202020204" pitchFamily="34" charset="0"/>
                <a:cs typeface="Helvetica" panose="020B0604020202020204" pitchFamily="34" charset="0"/>
              </a:rPr>
              <a:t>Konstruktor</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Pole (field)</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Metodę set (</a:t>
            </a:r>
            <a:r>
              <a:rPr lang="pl-PL" sz="2000" dirty="0" err="1">
                <a:latin typeface="Helvetica" panose="020B0604020202020204" pitchFamily="34" charset="0"/>
                <a:cs typeface="Helvetica" panose="020B0604020202020204" pitchFamily="34" charset="0"/>
              </a:rPr>
              <a:t>setter</a:t>
            </a:r>
            <a:r>
              <a:rPr lang="pl-PL"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691751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Podstawowa architektura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B76CDEA-9A8F-9D62-4E13-B3030A3BFB8B}"/>
              </a:ext>
            </a:extLst>
          </p:cNvPr>
          <p:cNvGrpSpPr/>
          <p:nvPr/>
        </p:nvGrpSpPr>
        <p:grpSpPr>
          <a:xfrm>
            <a:off x="1189821" y="1401841"/>
            <a:ext cx="10081120" cy="4248472"/>
            <a:chOff x="173791" y="1028701"/>
            <a:chExt cx="8798759" cy="3783809"/>
          </a:xfrm>
        </p:grpSpPr>
        <p:sp>
          <p:nvSpPr>
            <p:cNvPr id="9" name="Rectangle 6">
              <a:extLst>
                <a:ext uri="{FF2B5EF4-FFF2-40B4-BE49-F238E27FC236}">
                  <a16:creationId xmlns:a16="http://schemas.microsoft.com/office/drawing/2014/main" id="{6DCC66D6-01C3-174F-F12B-2C3E94942F47}"/>
                </a:ext>
              </a:extLst>
            </p:cNvPr>
            <p:cNvSpPr/>
            <p:nvPr/>
          </p:nvSpPr>
          <p:spPr>
            <a:xfrm>
              <a:off x="173791" y="1028701"/>
              <a:ext cx="6912809" cy="378380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bg-BG" sz="2100">
                <a:latin typeface="Helvetica" pitchFamily="2" charset="0"/>
              </a:endParaRPr>
            </a:p>
          </p:txBody>
        </p:sp>
        <p:sp>
          <p:nvSpPr>
            <p:cNvPr id="10" name="Can 7">
              <a:extLst>
                <a:ext uri="{FF2B5EF4-FFF2-40B4-BE49-F238E27FC236}">
                  <a16:creationId xmlns:a16="http://schemas.microsoft.com/office/drawing/2014/main" id="{311883DA-39E0-1E4E-5A3A-08BCD88F3F32}"/>
                </a:ext>
              </a:extLst>
            </p:cNvPr>
            <p:cNvSpPr/>
            <p:nvPr/>
          </p:nvSpPr>
          <p:spPr>
            <a:xfrm>
              <a:off x="346840" y="2164489"/>
              <a:ext cx="1069203" cy="1386022"/>
            </a:xfrm>
            <a:prstGeom prst="can">
              <a:avLst/>
            </a:prstGeom>
          </p:spPr>
          <p:style>
            <a:lnRef idx="1">
              <a:schemeClr val="dk1"/>
            </a:lnRef>
            <a:fillRef idx="2">
              <a:schemeClr val="dk1"/>
            </a:fillRef>
            <a:effectRef idx="1">
              <a:schemeClr val="dk1"/>
            </a:effectRef>
            <a:fontRef idx="minor">
              <a:schemeClr val="dk1"/>
            </a:fontRef>
          </p:style>
          <p:txBody>
            <a:bodyPr rtlCol="0" anchor="ctr"/>
            <a:lstStyle/>
            <a:p>
              <a:r>
                <a:rPr lang="pl-PL" sz="1600">
                  <a:latin typeface="Helvetica" pitchFamily="2" charset="0"/>
                </a:rPr>
                <a:t> </a:t>
              </a:r>
              <a:r>
                <a:rPr lang="en-US" sz="1600">
                  <a:latin typeface="Helvetica" pitchFamily="2" charset="0"/>
                </a:rPr>
                <a:t>Database</a:t>
              </a:r>
              <a:endParaRPr lang="bg-BG" sz="1200">
                <a:latin typeface="Helvetica" pitchFamily="2" charset="0"/>
              </a:endParaRPr>
            </a:p>
          </p:txBody>
        </p:sp>
        <p:sp>
          <p:nvSpPr>
            <p:cNvPr id="11" name="Rectangle 8">
              <a:extLst>
                <a:ext uri="{FF2B5EF4-FFF2-40B4-BE49-F238E27FC236}">
                  <a16:creationId xmlns:a16="http://schemas.microsoft.com/office/drawing/2014/main" id="{E22E17D0-CE03-2EBB-B9A0-37BDAFE4014F}"/>
                </a:ext>
              </a:extLst>
            </p:cNvPr>
            <p:cNvSpPr/>
            <p:nvPr/>
          </p:nvSpPr>
          <p:spPr>
            <a:xfrm>
              <a:off x="2195556"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Helvetica" pitchFamily="2" charset="0"/>
                </a:rPr>
                <a:t>Repository</a:t>
              </a:r>
              <a:r>
                <a:rPr lang="pl-PL" dirty="0">
                  <a:latin typeface="Helvetica" pitchFamily="2" charset="0"/>
                </a:rPr>
                <a:t>/</a:t>
              </a:r>
            </a:p>
            <a:p>
              <a:pPr algn="ctr"/>
              <a:r>
                <a:rPr lang="pl-PL" dirty="0">
                  <a:latin typeface="Helvetica" pitchFamily="2" charset="0"/>
                </a:rPr>
                <a:t>DAO</a:t>
              </a:r>
              <a:endParaRPr lang="bg-BG" dirty="0">
                <a:latin typeface="Helvetica" pitchFamily="2" charset="0"/>
              </a:endParaRPr>
            </a:p>
          </p:txBody>
        </p:sp>
        <p:sp>
          <p:nvSpPr>
            <p:cNvPr id="12" name="Rectangle 9">
              <a:extLst>
                <a:ext uri="{FF2B5EF4-FFF2-40B4-BE49-F238E27FC236}">
                  <a16:creationId xmlns:a16="http://schemas.microsoft.com/office/drawing/2014/main" id="{0AC5B9A6-AB1E-967E-91C9-E5F0BB732545}"/>
                </a:ext>
              </a:extLst>
            </p:cNvPr>
            <p:cNvSpPr/>
            <p:nvPr/>
          </p:nvSpPr>
          <p:spPr>
            <a:xfrm>
              <a:off x="3869553"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Service</a:t>
              </a:r>
              <a:endParaRPr lang="bg-BG" sz="2100" dirty="0">
                <a:latin typeface="Helvetica" pitchFamily="2" charset="0"/>
              </a:endParaRPr>
            </a:p>
          </p:txBody>
        </p:sp>
        <p:sp>
          <p:nvSpPr>
            <p:cNvPr id="13" name="Rectangle 10">
              <a:extLst>
                <a:ext uri="{FF2B5EF4-FFF2-40B4-BE49-F238E27FC236}">
                  <a16:creationId xmlns:a16="http://schemas.microsoft.com/office/drawing/2014/main" id="{849D9587-4794-51BF-15A2-C149AD0BE507}"/>
                </a:ext>
              </a:extLst>
            </p:cNvPr>
            <p:cNvSpPr/>
            <p:nvPr/>
          </p:nvSpPr>
          <p:spPr>
            <a:xfrm>
              <a:off x="3869553" y="3266123"/>
              <a:ext cx="1314450" cy="12487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100">
                  <a:latin typeface="Helvetica" pitchFamily="2" charset="0"/>
                </a:rPr>
                <a:t>DTO</a:t>
              </a:r>
              <a:endParaRPr lang="bg-BG" sz="2100">
                <a:latin typeface="Helvetica" pitchFamily="2" charset="0"/>
              </a:endParaRPr>
            </a:p>
          </p:txBody>
        </p:sp>
        <p:sp>
          <p:nvSpPr>
            <p:cNvPr id="14" name="Rectangle 11">
              <a:extLst>
                <a:ext uri="{FF2B5EF4-FFF2-40B4-BE49-F238E27FC236}">
                  <a16:creationId xmlns:a16="http://schemas.microsoft.com/office/drawing/2014/main" id="{795B0896-AF4F-C296-2033-129364FD8FE2}"/>
                </a:ext>
              </a:extLst>
            </p:cNvPr>
            <p:cNvSpPr/>
            <p:nvPr/>
          </p:nvSpPr>
          <p:spPr>
            <a:xfrm>
              <a:off x="5543550"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Controller</a:t>
              </a:r>
              <a:endParaRPr lang="bg-BG" sz="2100" dirty="0">
                <a:latin typeface="Helvetica" pitchFamily="2" charset="0"/>
              </a:endParaRPr>
            </a:p>
          </p:txBody>
        </p:sp>
        <p:sp>
          <p:nvSpPr>
            <p:cNvPr id="15" name="Rectangle 12">
              <a:extLst>
                <a:ext uri="{FF2B5EF4-FFF2-40B4-BE49-F238E27FC236}">
                  <a16:creationId xmlns:a16="http://schemas.microsoft.com/office/drawing/2014/main" id="{3A65A5E1-78D3-2020-4EDE-05DA56A7BA61}"/>
                </a:ext>
              </a:extLst>
            </p:cNvPr>
            <p:cNvSpPr/>
            <p:nvPr/>
          </p:nvSpPr>
          <p:spPr>
            <a:xfrm>
              <a:off x="2195556" y="3266123"/>
              <a:ext cx="1314450" cy="12487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a:latin typeface="Helvetica" pitchFamily="2" charset="0"/>
                </a:rPr>
                <a:t>Entities</a:t>
              </a:r>
              <a:endParaRPr lang="bg-BG" sz="2100">
                <a:latin typeface="Helvetica" pitchFamily="2" charset="0"/>
              </a:endParaRPr>
            </a:p>
          </p:txBody>
        </p:sp>
        <p:sp>
          <p:nvSpPr>
            <p:cNvPr id="16" name="Rectangle 13">
              <a:extLst>
                <a:ext uri="{FF2B5EF4-FFF2-40B4-BE49-F238E27FC236}">
                  <a16:creationId xmlns:a16="http://schemas.microsoft.com/office/drawing/2014/main" id="{0C95D825-0079-7A7A-64F0-CF7F8F29E3A9}"/>
                </a:ext>
              </a:extLst>
            </p:cNvPr>
            <p:cNvSpPr/>
            <p:nvPr/>
          </p:nvSpPr>
          <p:spPr>
            <a:xfrm>
              <a:off x="7658100" y="2228850"/>
              <a:ext cx="1314450" cy="12573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dirty="0">
                  <a:latin typeface="Helvetica" pitchFamily="2" charset="0"/>
                </a:rPr>
                <a:t>View</a:t>
              </a:r>
              <a:endParaRPr lang="bg-BG" sz="2100" dirty="0">
                <a:latin typeface="Helvetica" pitchFamily="2" charset="0"/>
              </a:endParaRPr>
            </a:p>
          </p:txBody>
        </p:sp>
        <p:cxnSp>
          <p:nvCxnSpPr>
            <p:cNvPr id="17" name="Straight Arrow Connector 14">
              <a:extLst>
                <a:ext uri="{FF2B5EF4-FFF2-40B4-BE49-F238E27FC236}">
                  <a16:creationId xmlns:a16="http://schemas.microsoft.com/office/drawing/2014/main" id="{72DCE47C-A70F-4841-3786-C01B99627F74}"/>
                </a:ext>
              </a:extLst>
            </p:cNvPr>
            <p:cNvCxnSpPr/>
            <p:nvPr/>
          </p:nvCxnSpPr>
          <p:spPr>
            <a:xfrm flipV="1">
              <a:off x="1492627" y="2121761"/>
              <a:ext cx="565926" cy="45720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5">
              <a:extLst>
                <a:ext uri="{FF2B5EF4-FFF2-40B4-BE49-F238E27FC236}">
                  <a16:creationId xmlns:a16="http://schemas.microsoft.com/office/drawing/2014/main" id="{419175CA-A2DF-68F2-F75D-6C6DA697D43A}"/>
                </a:ext>
              </a:extLst>
            </p:cNvPr>
            <p:cNvCxnSpPr/>
            <p:nvPr/>
          </p:nvCxnSpPr>
          <p:spPr>
            <a:xfrm flipV="1">
              <a:off x="2852781"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6">
              <a:extLst>
                <a:ext uri="{FF2B5EF4-FFF2-40B4-BE49-F238E27FC236}">
                  <a16:creationId xmlns:a16="http://schemas.microsoft.com/office/drawing/2014/main" id="{2D3FBB98-185D-39A7-68B7-72FC91AEF6C3}"/>
                </a:ext>
              </a:extLst>
            </p:cNvPr>
            <p:cNvCxnSpPr/>
            <p:nvPr/>
          </p:nvCxnSpPr>
          <p:spPr>
            <a:xfrm flipV="1">
              <a:off x="4526778"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a16="http://schemas.microsoft.com/office/drawing/2014/main" id="{4FA40F86-C59E-7677-AD9F-94676227F2D3}"/>
                </a:ext>
              </a:extLst>
            </p:cNvPr>
            <p:cNvCxnSpPr/>
            <p:nvPr/>
          </p:nvCxnSpPr>
          <p:spPr>
            <a:xfrm>
              <a:off x="3527152" y="1950312"/>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8">
              <a:extLst>
                <a:ext uri="{FF2B5EF4-FFF2-40B4-BE49-F238E27FC236}">
                  <a16:creationId xmlns:a16="http://schemas.microsoft.com/office/drawing/2014/main" id="{8643CFB1-6D03-0144-BF00-EC176AEB1F41}"/>
                </a:ext>
              </a:extLst>
            </p:cNvPr>
            <p:cNvCxnSpPr/>
            <p:nvPr/>
          </p:nvCxnSpPr>
          <p:spPr>
            <a:xfrm>
              <a:off x="5206885" y="1943100"/>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9">
              <a:extLst>
                <a:ext uri="{FF2B5EF4-FFF2-40B4-BE49-F238E27FC236}">
                  <a16:creationId xmlns:a16="http://schemas.microsoft.com/office/drawing/2014/main" id="{1515EA1F-7603-E236-3634-3042C8107BC8}"/>
                </a:ext>
              </a:extLst>
            </p:cNvPr>
            <p:cNvCxnSpPr/>
            <p:nvPr/>
          </p:nvCxnSpPr>
          <p:spPr>
            <a:xfrm>
              <a:off x="7119168" y="2968672"/>
              <a:ext cx="512023" cy="31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0">
              <a:extLst>
                <a:ext uri="{FF2B5EF4-FFF2-40B4-BE49-F238E27FC236}">
                  <a16:creationId xmlns:a16="http://schemas.microsoft.com/office/drawing/2014/main" id="{3126CD13-E25D-A2E1-614C-67A58519A72C}"/>
                </a:ext>
              </a:extLst>
            </p:cNvPr>
            <p:cNvSpPr txBox="1"/>
            <p:nvPr/>
          </p:nvSpPr>
          <p:spPr>
            <a:xfrm>
              <a:off x="5943601" y="4420094"/>
              <a:ext cx="1142999" cy="274115"/>
            </a:xfrm>
            <a:prstGeom prst="rect">
              <a:avLst/>
            </a:prstGeom>
            <a:noFill/>
          </p:spPr>
          <p:txBody>
            <a:bodyPr wrap="square" rtlCol="0">
              <a:spAutoFit/>
            </a:bodyPr>
            <a:lstStyle/>
            <a:p>
              <a:r>
                <a:rPr lang="en-US" sz="1400">
                  <a:latin typeface="Helvetica" pitchFamily="2" charset="0"/>
                </a:rPr>
                <a:t>Backend</a:t>
              </a:r>
              <a:endParaRPr lang="en-US" sz="2100">
                <a:latin typeface="Helvetica" pitchFamily="2" charset="0"/>
              </a:endParaRPr>
            </a:p>
          </p:txBody>
        </p:sp>
      </p:grpSp>
    </p:spTree>
    <p:extLst>
      <p:ext uri="{BB962C8B-B14F-4D97-AF65-F5344CB8AC3E}">
        <p14:creationId xmlns:p14="http://schemas.microsoft.com/office/powerpoint/2010/main" val="2879447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1.1. Informacje organizacyjne</a:t>
            </a:r>
            <a:br>
              <a:rPr lang="pl-PL" sz="3200">
                <a:latin typeface="Helvetica" pitchFamily="2" charset="0"/>
              </a:rPr>
            </a:br>
            <a:endParaRPr lang="pl-PL" sz="2900">
              <a:latin typeface="Helvetica" pitchFamily="2" charset="0"/>
            </a:endParaRPr>
          </a:p>
        </p:txBody>
      </p:sp>
      <p:sp>
        <p:nvSpPr>
          <p:cNvPr id="15" name="TextBox 14">
            <a:extLst>
              <a:ext uri="{FF2B5EF4-FFF2-40B4-BE49-F238E27FC236}">
                <a16:creationId xmlns:a16="http://schemas.microsoft.com/office/drawing/2014/main" id="{20F92414-A976-69AB-5D7A-C1237374D65B}"/>
              </a:ext>
            </a:extLst>
          </p:cNvPr>
          <p:cNvSpPr txBox="1"/>
          <p:nvPr/>
        </p:nvSpPr>
        <p:spPr>
          <a:xfrm>
            <a:off x="541035" y="1419093"/>
            <a:ext cx="4724400" cy="3970318"/>
          </a:xfrm>
          <a:prstGeom prst="rect">
            <a:avLst/>
          </a:prstGeom>
          <a:noFill/>
        </p:spPr>
        <p:txBody>
          <a:bodyPr wrap="square">
            <a:spAutoFit/>
          </a:bodyPr>
          <a:lstStyle/>
          <a:p>
            <a:pPr algn="ctr"/>
            <a:r>
              <a:rPr lang="pl-PL" b="1" i="0" dirty="0">
                <a:solidFill>
                  <a:srgbClr val="002C58"/>
                </a:solidFill>
                <a:effectLst/>
                <a:latin typeface="Helvetica" panose="020B0604020202020204" pitchFamily="34" charset="0"/>
                <a:cs typeface="Helvetica" panose="020B0604020202020204" pitchFamily="34" charset="0"/>
              </a:rPr>
              <a:t>Opis przedmiotu</a:t>
            </a:r>
          </a:p>
          <a:p>
            <a:pPr algn="just"/>
            <a:r>
              <a:rPr lang="pl-PL" b="0" i="0" dirty="0">
                <a:solidFill>
                  <a:srgbClr val="002C58"/>
                </a:solidFill>
                <a:effectLst/>
                <a:latin typeface="Helvetica" panose="020B0604020202020204" pitchFamily="34" charset="0"/>
                <a:cs typeface="Helvetica" panose="020B0604020202020204" pitchFamily="34" charset="0"/>
              </a:rPr>
              <a:t>Założeniem przedmiotu jest zapoznanie studentów z podstawowymi pojęciami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narzędziami niezbędnymi do tworzenia zaawansowanych aplikacji webowych opartych na</a:t>
            </a:r>
            <a:r>
              <a:rPr lang="pl-PL" b="1" i="0" dirty="0">
                <a:solidFill>
                  <a:srgbClr val="002C58"/>
                </a:solidFill>
                <a:effectLst/>
                <a:latin typeface="Helvetica" panose="020B0604020202020204" pitchFamily="34" charset="0"/>
                <a:cs typeface="Helvetica" panose="020B0604020202020204" pitchFamily="34" charset="0"/>
              </a:rPr>
              <a:t> języku Java i </a:t>
            </a:r>
            <a:r>
              <a:rPr lang="pl-PL" b="1" i="0" dirty="0" err="1">
                <a:solidFill>
                  <a:srgbClr val="002C58"/>
                </a:solidFill>
                <a:effectLst/>
                <a:latin typeface="Helvetica" panose="020B0604020202020204" pitchFamily="34" charset="0"/>
                <a:cs typeface="Helvetica" panose="020B0604020202020204" pitchFamily="34" charset="0"/>
              </a:rPr>
              <a:t>frameworku</a:t>
            </a:r>
            <a:r>
              <a:rPr lang="pl-PL" b="1" i="0" dirty="0">
                <a:solidFill>
                  <a:srgbClr val="002C58"/>
                </a:solidFill>
                <a:effectLst/>
                <a:latin typeface="Helvetica" panose="020B0604020202020204" pitchFamily="34" charset="0"/>
                <a:cs typeface="Helvetica" panose="020B0604020202020204" pitchFamily="34" charset="0"/>
              </a:rPr>
              <a:t> Spring </a:t>
            </a:r>
            <a:r>
              <a:rPr lang="pl-PL" b="0" i="0" dirty="0">
                <a:solidFill>
                  <a:srgbClr val="002C58"/>
                </a:solidFill>
                <a:effectLst/>
                <a:latin typeface="Helvetica" panose="020B0604020202020204" pitchFamily="34" charset="0"/>
                <a:cs typeface="Helvetica" panose="020B0604020202020204" pitchFamily="34" charset="0"/>
              </a:rPr>
              <a:t>z wykorzystaniem relacyjnych baz danych przy użyciu standardu </a:t>
            </a:r>
            <a:r>
              <a:rPr lang="pl-PL" b="1" i="0" dirty="0">
                <a:solidFill>
                  <a:srgbClr val="002C58"/>
                </a:solidFill>
                <a:effectLst/>
                <a:latin typeface="Helvetica" panose="020B0604020202020204" pitchFamily="34" charset="0"/>
                <a:cs typeface="Helvetica" panose="020B0604020202020204" pitchFamily="34" charset="0"/>
              </a:rPr>
              <a:t>JPA</a:t>
            </a:r>
            <a:r>
              <a:rPr lang="pl-PL" b="0" i="0" dirty="0">
                <a:solidFill>
                  <a:srgbClr val="002C58"/>
                </a:solidFill>
                <a:effectLst/>
                <a:latin typeface="Helvetica" panose="020B0604020202020204" pitchFamily="34" charset="0"/>
                <a:cs typeface="Helvetica" panose="020B0604020202020204" pitchFamily="34" charset="0"/>
              </a:rPr>
              <a:t>. </a:t>
            </a:r>
          </a:p>
          <a:p>
            <a:pPr algn="just"/>
            <a:endParaRPr lang="pl-PL" dirty="0">
              <a:solidFill>
                <a:srgbClr val="002C58"/>
              </a:solidFill>
              <a:latin typeface="Helvetica" panose="020B0604020202020204" pitchFamily="34" charset="0"/>
              <a:cs typeface="Helvetica" panose="020B0604020202020204" pitchFamily="34" charset="0"/>
            </a:endParaRPr>
          </a:p>
          <a:p>
            <a:pPr algn="just"/>
            <a:r>
              <a:rPr lang="pl-PL" b="0" i="0" dirty="0">
                <a:solidFill>
                  <a:srgbClr val="002C58"/>
                </a:solidFill>
                <a:effectLst/>
                <a:latin typeface="Helvetica" panose="020B0604020202020204" pitchFamily="34" charset="0"/>
                <a:cs typeface="Helvetica" panose="020B0604020202020204" pitchFamily="34" charset="0"/>
              </a:rPr>
              <a:t>Zdobyta wiedza ekspercka pozwoli na lepsze zrozumienie architektury warstwowej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tworzenie funkcjonalności wykorzystującej mapowanie obiektowo-relacyjne do pracy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z bazą danych.</a:t>
            </a:r>
            <a:endParaRPr lang="de-DE" dirty="0">
              <a:solidFill>
                <a:srgbClr val="002C58"/>
              </a:solidFill>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14F0BB2A-964B-1F76-EC31-0F2D2A2E730D}"/>
              </a:ext>
            </a:extLst>
          </p:cNvPr>
          <p:cNvSpPr txBox="1"/>
          <p:nvPr/>
        </p:nvSpPr>
        <p:spPr>
          <a:xfrm>
            <a:off x="6705600" y="1443841"/>
            <a:ext cx="5228587" cy="3970318"/>
          </a:xfrm>
          <a:prstGeom prst="rect">
            <a:avLst/>
          </a:prstGeom>
          <a:noFill/>
        </p:spPr>
        <p:txBody>
          <a:bodyPr wrap="square">
            <a:spAutoFit/>
          </a:bodyPr>
          <a:lstStyle/>
          <a:p>
            <a:pPr algn="ctr"/>
            <a:r>
              <a:rPr lang="pl-PL" b="1" i="0" dirty="0">
                <a:solidFill>
                  <a:srgbClr val="92D050"/>
                </a:solidFill>
                <a:effectLst/>
                <a:latin typeface="Roboto" panose="02000000000000000000" pitchFamily="2" charset="0"/>
              </a:rPr>
              <a:t>Konsultacje</a:t>
            </a:r>
          </a:p>
          <a:p>
            <a:r>
              <a:rPr lang="pl-PL" i="0" dirty="0">
                <a:solidFill>
                  <a:srgbClr val="002C58"/>
                </a:solidFill>
                <a:effectLst/>
                <a:latin typeface="Roboto" panose="02000000000000000000" pitchFamily="2" charset="0"/>
              </a:rPr>
              <a:t>Konsultacje w ramach przedmiotu </a:t>
            </a:r>
            <a:br>
              <a:rPr lang="pl-PL" i="0" dirty="0">
                <a:solidFill>
                  <a:srgbClr val="002C58"/>
                </a:solidFill>
                <a:effectLst/>
                <a:latin typeface="Roboto" panose="02000000000000000000" pitchFamily="2" charset="0"/>
              </a:rPr>
            </a:br>
            <a:r>
              <a:rPr lang="pl-PL" b="1" i="0" dirty="0">
                <a:solidFill>
                  <a:srgbClr val="002C58"/>
                </a:solidFill>
                <a:effectLst/>
                <a:latin typeface="Roboto" panose="02000000000000000000" pitchFamily="2" charset="0"/>
              </a:rPr>
              <a:t>Wprowadzenie do Technologii </a:t>
            </a:r>
            <a:r>
              <a:rPr lang="pl-PL" b="1" i="0" dirty="0" err="1">
                <a:solidFill>
                  <a:srgbClr val="002C58"/>
                </a:solidFill>
                <a:effectLst/>
                <a:latin typeface="Roboto" panose="02000000000000000000" pitchFamily="2" charset="0"/>
              </a:rPr>
              <a:t>Backendowej</a:t>
            </a:r>
            <a:r>
              <a:rPr lang="pl-PL" b="1" i="0" dirty="0">
                <a:solidFill>
                  <a:srgbClr val="002C58"/>
                </a:solidFill>
                <a:effectLst/>
                <a:latin typeface="Roboto" panose="02000000000000000000" pitchFamily="2" charset="0"/>
              </a:rPr>
              <a:t>  (część Spring) </a:t>
            </a:r>
            <a:r>
              <a:rPr lang="pl-PL" i="0" dirty="0">
                <a:solidFill>
                  <a:srgbClr val="002C58"/>
                </a:solidFill>
                <a:effectLst/>
                <a:latin typeface="Roboto" panose="02000000000000000000" pitchFamily="2" charset="0"/>
              </a:rPr>
              <a:t>odbywają się po wcześniejszym kontakcie e-mailowym z prowadzącym. Termin konsultacji zostanie ustalony bezpośrednio z prowadzącym:</a:t>
            </a:r>
            <a:br>
              <a:rPr lang="pl-PL" i="0" dirty="0">
                <a:solidFill>
                  <a:srgbClr val="002C58"/>
                </a:solidFill>
                <a:effectLst/>
                <a:latin typeface="Roboto" panose="02000000000000000000" pitchFamily="2" charset="0"/>
              </a:rPr>
            </a:br>
            <a:endParaRPr lang="pl-PL" i="0" dirty="0">
              <a:solidFill>
                <a:srgbClr val="002C58"/>
              </a:solidFill>
              <a:effectLst/>
              <a:latin typeface="Roboto" panose="02000000000000000000" pitchFamily="2" charset="0"/>
            </a:endParaRPr>
          </a:p>
          <a:p>
            <a:r>
              <a:rPr lang="pl-PL" b="1" i="0" dirty="0">
                <a:solidFill>
                  <a:srgbClr val="002C58"/>
                </a:solidFill>
                <a:effectLst/>
                <a:latin typeface="Roboto" panose="02000000000000000000" pitchFamily="2" charset="0"/>
              </a:rPr>
              <a:t>Wojciech Koszela</a:t>
            </a:r>
            <a:r>
              <a:rPr lang="pl-PL" dirty="0">
                <a:solidFill>
                  <a:srgbClr val="002C58"/>
                </a:solidFill>
                <a:latin typeface="Roboto" panose="02000000000000000000" pitchFamily="2" charset="0"/>
              </a:rPr>
              <a:t> </a:t>
            </a:r>
            <a:r>
              <a:rPr lang="pl-PL" b="0" i="0" dirty="0">
                <a:solidFill>
                  <a:srgbClr val="002C58"/>
                </a:solidFill>
                <a:effectLst/>
                <a:latin typeface="Roboto" panose="02000000000000000000" pitchFamily="2" charset="0"/>
                <a:hlinkClick r:id="rId3"/>
              </a:rPr>
              <a:t>wojciech.koszela@wroclaw.merito.pl</a:t>
            </a:r>
            <a:r>
              <a:rPr lang="pl-PL" b="0" i="0" dirty="0">
                <a:solidFill>
                  <a:srgbClr val="002C58"/>
                </a:solidFill>
                <a:effectLst/>
                <a:latin typeface="Roboto" panose="02000000000000000000" pitchFamily="2" charset="0"/>
              </a:rPr>
              <a:t>  </a:t>
            </a:r>
          </a:p>
          <a:p>
            <a:endParaRPr lang="pl-PL" dirty="0">
              <a:solidFill>
                <a:srgbClr val="002C58"/>
              </a:solidFill>
              <a:latin typeface="Roboto" panose="02000000000000000000" pitchFamily="2" charset="0"/>
            </a:endParaRPr>
          </a:p>
          <a:p>
            <a:r>
              <a:rPr lang="pl-PL" b="1" i="0" dirty="0">
                <a:solidFill>
                  <a:srgbClr val="002C58"/>
                </a:solidFill>
                <a:effectLst/>
                <a:latin typeface="Roboto" panose="02000000000000000000" pitchFamily="2" charset="0"/>
              </a:rPr>
              <a:t>Forma konsultacji:</a:t>
            </a:r>
            <a:r>
              <a:rPr lang="pl-PL" b="0" i="0" dirty="0">
                <a:solidFill>
                  <a:srgbClr val="002C58"/>
                </a:solidFill>
                <a:effectLst/>
                <a:latin typeface="Roboto" panose="02000000000000000000" pitchFamily="2" charset="0"/>
              </a:rPr>
              <a:t> online MS </a:t>
            </a:r>
            <a:r>
              <a:rPr lang="pl-PL" b="0" i="0" dirty="0" err="1">
                <a:solidFill>
                  <a:srgbClr val="002C58"/>
                </a:solidFill>
                <a:effectLst/>
                <a:latin typeface="Roboto" panose="02000000000000000000" pitchFamily="2" charset="0"/>
              </a:rPr>
              <a:t>Teams</a:t>
            </a:r>
            <a:r>
              <a:rPr lang="pl-PL" b="0" i="0" dirty="0">
                <a:solidFill>
                  <a:srgbClr val="002C58"/>
                </a:solidFill>
                <a:effectLst/>
                <a:latin typeface="Roboto" panose="02000000000000000000" pitchFamily="2" charset="0"/>
              </a:rPr>
              <a:t> /stacjonarnie)</a:t>
            </a:r>
          </a:p>
          <a:p>
            <a:r>
              <a:rPr lang="pl-PL" b="1" i="0" dirty="0">
                <a:solidFill>
                  <a:srgbClr val="002C58"/>
                </a:solidFill>
                <a:effectLst/>
                <a:latin typeface="Helvetica" panose="020B0604020202020204" pitchFamily="34" charset="0"/>
                <a:cs typeface="Helvetica" panose="020B0604020202020204" pitchFamily="34" charset="0"/>
              </a:rPr>
              <a:t> </a:t>
            </a:r>
            <a:endParaRPr lang="de-DE" b="1" dirty="0">
              <a:solidFill>
                <a:srgbClr val="002C58"/>
              </a:solidFill>
              <a:latin typeface="Helvetica" panose="020B0604020202020204" pitchFamily="34" charset="0"/>
              <a:cs typeface="Helvetica" panose="020B0604020202020204" pitchFamily="34" charset="0"/>
            </a:endParaRPr>
          </a:p>
        </p:txBody>
      </p:sp>
      <p:cxnSp>
        <p:nvCxnSpPr>
          <p:cNvPr id="18" name="Straight Connector 17">
            <a:extLst>
              <a:ext uri="{FF2B5EF4-FFF2-40B4-BE49-F238E27FC236}">
                <a16:creationId xmlns:a16="http://schemas.microsoft.com/office/drawing/2014/main" id="{DFE4D96D-AE6F-0DD9-F134-637480D8A58A}"/>
              </a:ext>
            </a:extLst>
          </p:cNvPr>
          <p:cNvCxnSpPr/>
          <p:nvPr/>
        </p:nvCxnSpPr>
        <p:spPr>
          <a:xfrm>
            <a:off x="6119191" y="1600200"/>
            <a:ext cx="0" cy="3152907"/>
          </a:xfrm>
          <a:prstGeom prst="line">
            <a:avLst/>
          </a:prstGeom>
        </p:spPr>
        <p:style>
          <a:lnRef idx="1">
            <a:schemeClr val="accent2"/>
          </a:lnRef>
          <a:fillRef idx="0">
            <a:schemeClr val="accent2"/>
          </a:fillRef>
          <a:effectRef idx="0">
            <a:schemeClr val="accent2"/>
          </a:effectRef>
          <a:fontRef idx="minor">
            <a:schemeClr val="tx1"/>
          </a:fontRef>
        </p:style>
      </p:cxnSp>
      <p:pic>
        <p:nvPicPr>
          <p:cNvPr id="6" name="Obraz 3" descr="Uniwersytet WSB Merito Wrocław">
            <a:extLst>
              <a:ext uri="{FF2B5EF4-FFF2-40B4-BE49-F238E27FC236}">
                <a16:creationId xmlns:a16="http://schemas.microsoft.com/office/drawing/2014/main" id="{0BCDBD00-92BA-9390-DB55-A69AE8515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5D7B621A-592D-5228-9D6A-5C1EBFA5DA6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636A0B15-3A38-8DD0-7FCB-CDC3F0D1A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04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4.4.1.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A715D2-6087-8A79-D3FF-8FA7D2C5E91E}"/>
              </a:ext>
            </a:extLst>
          </p:cNvPr>
          <p:cNvSpPr txBox="1"/>
          <p:nvPr/>
        </p:nvSpPr>
        <p:spPr>
          <a:xfrm>
            <a:off x="7315200" y="1049764"/>
            <a:ext cx="4365594" cy="4899868"/>
          </a:xfrm>
          <a:prstGeom prst="rect">
            <a:avLst/>
          </a:prstGeom>
          <a:noFill/>
        </p:spPr>
        <p:txBody>
          <a:bodyPr wrap="square">
            <a:spAutoFit/>
          </a:bodyPr>
          <a:lstStyle/>
          <a:p>
            <a:pPr marL="0" lvl="2" indent="0">
              <a:lnSpc>
                <a:spcPct val="150000"/>
              </a:lnSpc>
              <a:buNone/>
            </a:pPr>
            <a:r>
              <a:rPr lang="pl-PL" sz="1400" b="1" i="1">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Scope</a:t>
            </a:r>
            <a:r>
              <a:rPr lang="pl-PL" sz="1400" b="1" i="1">
                <a:latin typeface="Helvetica" panose="020B0604020202020204" pitchFamily="34" charset="0"/>
                <a:cs typeface="Helvetica" panose="020B0604020202020204" pitchFamily="34" charset="0"/>
              </a:rPr>
              <a:t> </a:t>
            </a:r>
            <a:r>
              <a:rPr lang="pl-PL" sz="1400" i="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umożliwia zmianę domyślnego czasu życia </a:t>
            </a:r>
            <a:r>
              <a:rPr lang="pl-PL" sz="1400" err="1">
                <a:latin typeface="Helvetica" panose="020B0604020202020204" pitchFamily="34" charset="0"/>
                <a:cs typeface="Helvetica" panose="020B0604020202020204" pitchFamily="34" charset="0"/>
              </a:rPr>
              <a:t>bean’a</a:t>
            </a:r>
            <a:endParaRPr lang="pl-PL" sz="1400">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@PostConstruct</a:t>
            </a:r>
            <a:r>
              <a:rPr lang="pl-PL" sz="1400">
                <a:latin typeface="Helvetica" panose="020B0604020202020204" pitchFamily="34" charset="0"/>
                <a:cs typeface="Helvetica" panose="020B0604020202020204" pitchFamily="34" charset="0"/>
              </a:rPr>
              <a:t> – umożliwia wywołanie części kodu zaraz po utworzeniu obiektu</a:t>
            </a:r>
          </a:p>
          <a:p>
            <a:pPr marL="0" lvl="2" indent="0">
              <a:lnSpc>
                <a:spcPct val="150000"/>
              </a:lnSpc>
              <a:buNone/>
            </a:pPr>
            <a:r>
              <a:rPr lang="pl-PL" sz="1400" b="1">
                <a:latin typeface="Helvetica" panose="020B0604020202020204" pitchFamily="34" charset="0"/>
                <a:cs typeface="Helvetica" panose="020B0604020202020204" pitchFamily="34" charset="0"/>
              </a:rPr>
              <a:t>@PreDestroy </a:t>
            </a:r>
            <a:r>
              <a:rPr lang="pl-PL" sz="1400">
                <a:latin typeface="Helvetica" panose="020B0604020202020204" pitchFamily="34" charset="0"/>
                <a:cs typeface="Helvetica" panose="020B0604020202020204" pitchFamily="34" charset="0"/>
              </a:rPr>
              <a:t>– </a:t>
            </a:r>
            <a:r>
              <a:rPr lang="pl-PL" sz="1400" err="1">
                <a:latin typeface="Helvetica" panose="020B0604020202020204" pitchFamily="34" charset="0"/>
                <a:cs typeface="Helvetica" panose="020B0604020202020204" pitchFamily="34" charset="0"/>
              </a:rPr>
              <a:t>umozliwia</a:t>
            </a:r>
            <a:r>
              <a:rPr lang="pl-PL" sz="1400">
                <a:latin typeface="Helvetica" panose="020B0604020202020204" pitchFamily="34" charset="0"/>
                <a:cs typeface="Helvetica" panose="020B0604020202020204" pitchFamily="34" charset="0"/>
              </a:rPr>
              <a:t> wywołanie części kodu przed usunięciem beana</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@Autowired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obsługuje wstrzykiwanie obiektów</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@Qualifier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pomaga w wyborze konkretnej implementacji interfejsu</a:t>
            </a:r>
          </a:p>
          <a:p>
            <a:pPr marL="0" lvl="2" indent="0">
              <a:lnSpc>
                <a:spcPct val="150000"/>
              </a:lnSpc>
              <a:buNone/>
            </a:pPr>
            <a:r>
              <a:rPr lang="pl-PL" sz="1400" b="1">
                <a:latin typeface="Helvetica" panose="020B0604020202020204" pitchFamily="34" charset="0"/>
                <a:cs typeface="Helvetica" panose="020B0604020202020204" pitchFamily="34" charset="0"/>
              </a:rPr>
              <a:t>@Value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wstrzykiwanie wartości z pliku konfiguracyjnego</a:t>
            </a:r>
          </a:p>
          <a:p>
            <a:pPr marL="0" lvl="2" indent="0">
              <a:lnSpc>
                <a:spcPct val="150000"/>
              </a:lnSpc>
              <a:buNone/>
            </a:pPr>
            <a:r>
              <a:rPr lang="pl-PL" sz="1400" b="1">
                <a:latin typeface="Helvetica" panose="020B0604020202020204" pitchFamily="34" charset="0"/>
                <a:cs typeface="Helvetica" panose="020B0604020202020204" pitchFamily="34" charset="0"/>
              </a:rPr>
              <a:t>@Configuration </a:t>
            </a:r>
            <a:r>
              <a:rPr lang="pl-PL" sz="1400">
                <a:latin typeface="Helvetica" panose="020B0604020202020204" pitchFamily="34" charset="0"/>
                <a:cs typeface="Helvetica" panose="020B0604020202020204" pitchFamily="34" charset="0"/>
              </a:rPr>
              <a:t>– oznacza klasę konfiguracyjną</a:t>
            </a:r>
          </a:p>
          <a:p>
            <a:pPr marL="0" lvl="2" indent="0">
              <a:lnSpc>
                <a:spcPct val="150000"/>
              </a:lnSpc>
              <a:buNone/>
            </a:pPr>
            <a:r>
              <a:rPr lang="pl-PL" sz="1400" b="1">
                <a:latin typeface="Helvetica" panose="020B0604020202020204" pitchFamily="34" charset="0"/>
                <a:cs typeface="Helvetica" panose="020B0604020202020204" pitchFamily="34" charset="0"/>
              </a:rPr>
              <a:t>@EnableAutoConfiguration, @ComponentScan ...</a:t>
            </a:r>
          </a:p>
          <a:p>
            <a:pPr marL="0" lvl="2" indent="0">
              <a:lnSpc>
                <a:spcPct val="150000"/>
              </a:lnSpc>
              <a:buNone/>
            </a:pPr>
            <a:r>
              <a:rPr lang="pl-PL" sz="1400" b="1">
                <a:latin typeface="Helvetica" panose="020B0604020202020204" pitchFamily="34" charset="0"/>
                <a:cs typeface="Helvetica" panose="020B0604020202020204" pitchFamily="34" charset="0"/>
              </a:rPr>
              <a:t>@SpringBootApplication</a:t>
            </a:r>
            <a:r>
              <a:rPr lang="pl-PL" sz="1400">
                <a:latin typeface="Helvetica" panose="020B0604020202020204" pitchFamily="34" charset="0"/>
                <a:cs typeface="Helvetica" panose="020B0604020202020204" pitchFamily="34" charset="0"/>
              </a:rPr>
              <a:t> </a:t>
            </a:r>
          </a:p>
        </p:txBody>
      </p:sp>
      <p:sp>
        <p:nvSpPr>
          <p:cNvPr id="11" name="TextBox 10">
            <a:extLst>
              <a:ext uri="{FF2B5EF4-FFF2-40B4-BE49-F238E27FC236}">
                <a16:creationId xmlns:a16="http://schemas.microsoft.com/office/drawing/2014/main" id="{C6ECF62D-4716-D5FA-D27F-5E689B410A2E}"/>
              </a:ext>
            </a:extLst>
          </p:cNvPr>
          <p:cNvSpPr txBox="1"/>
          <p:nvPr/>
        </p:nvSpPr>
        <p:spPr>
          <a:xfrm>
            <a:off x="723875" y="1052282"/>
            <a:ext cx="6096000" cy="3930371"/>
          </a:xfrm>
          <a:prstGeom prst="rect">
            <a:avLst/>
          </a:prstGeom>
          <a:noFill/>
        </p:spPr>
        <p:txBody>
          <a:bodyPr wrap="square">
            <a:spAutoFit/>
          </a:bodyPr>
          <a:lstStyle/>
          <a:p>
            <a:pPr marL="0" lvl="2" indent="0">
              <a:lnSpc>
                <a:spcPct val="150000"/>
              </a:lnSpc>
              <a:buNone/>
            </a:pPr>
            <a:r>
              <a:rPr lang="pl-PL" sz="1400" b="1" i="1"/>
              <a:t>@Component</a:t>
            </a:r>
            <a:r>
              <a:rPr lang="pl-PL" sz="1400"/>
              <a:t> – podstawowa adnotacja, określa że klasa jest zarządzana przez Spring</a:t>
            </a:r>
          </a:p>
          <a:p>
            <a:pPr marL="0" lvl="2" indent="0">
              <a:lnSpc>
                <a:spcPct val="150000"/>
              </a:lnSpc>
              <a:buNone/>
            </a:pPr>
            <a:r>
              <a:rPr lang="pl-PL" sz="1400" b="1" i="1"/>
              <a:t>@Service</a:t>
            </a:r>
            <a:r>
              <a:rPr lang="pl-PL" sz="1400"/>
              <a:t> – określa klasę zawierającą logikę biznesową</a:t>
            </a:r>
          </a:p>
          <a:p>
            <a:pPr marL="0" lvl="2" indent="0">
              <a:lnSpc>
                <a:spcPct val="150000"/>
              </a:lnSpc>
              <a:buNone/>
            </a:pPr>
            <a:r>
              <a:rPr lang="pl-PL" sz="1400" b="1" i="1"/>
              <a:t>@Repository</a:t>
            </a:r>
            <a:r>
              <a:rPr lang="pl-PL" sz="1400"/>
              <a:t> – klasy DAO (Data Access Object), bezpośrednia komunikacja z DB</a:t>
            </a:r>
          </a:p>
          <a:p>
            <a:pPr marL="0" lvl="2" indent="0">
              <a:lnSpc>
                <a:spcPct val="150000"/>
              </a:lnSpc>
              <a:buNone/>
            </a:pPr>
            <a:r>
              <a:rPr lang="pl-PL" sz="1400" b="1" i="1"/>
              <a:t>@Controller</a:t>
            </a:r>
            <a:r>
              <a:rPr lang="pl-PL" sz="1400"/>
              <a:t> – przetwarza żądania HTTP</a:t>
            </a:r>
          </a:p>
          <a:p>
            <a:pPr marL="285750" lvl="2" indent="-285750">
              <a:lnSpc>
                <a:spcPct val="150000"/>
              </a:lnSpc>
              <a:buFont typeface="Courier New" panose="02070309020205020404" pitchFamily="49" charset="0"/>
              <a:buChar char="o"/>
            </a:pPr>
            <a:endParaRPr lang="pl-PL" sz="1400" b="1"/>
          </a:p>
          <a:p>
            <a:pPr marL="285750" lvl="2" indent="-285750">
              <a:buFont typeface="Arial" panose="020B0604020202020204" pitchFamily="34" charset="0"/>
              <a:buChar char="•"/>
            </a:pPr>
            <a:r>
              <a:rPr lang="pl-PL" sz="1400"/>
              <a:t>Wszystkie działają i robią to samo</a:t>
            </a:r>
          </a:p>
          <a:p>
            <a:pPr marL="491380" lvl="3" indent="-285750">
              <a:buFont typeface="Arial" panose="020B0604020202020204" pitchFamily="34" charset="0"/>
              <a:buChar char="•"/>
            </a:pPr>
            <a:r>
              <a:rPr lang="pl-PL" sz="1400"/>
              <a:t>Wyjątkiem jest @Repository, która dodatkowo konwertuje wyjątki dostawców bazy danych</a:t>
            </a:r>
          </a:p>
          <a:p>
            <a:pPr marL="285750" lvl="2" indent="-285750">
              <a:buFont typeface="Arial" panose="020B0604020202020204" pitchFamily="34" charset="0"/>
              <a:buChar char="•"/>
            </a:pPr>
            <a:r>
              <a:rPr lang="pl-PL" sz="1400"/>
              <a:t>Adnotacje pozwalają oddzielić od siebie różne warstwy aplikacji</a:t>
            </a:r>
          </a:p>
          <a:p>
            <a:pPr marL="285750" lvl="2" indent="-285750">
              <a:buFont typeface="Arial" panose="020B0604020202020204" pitchFamily="34" charset="0"/>
              <a:buChar char="•"/>
            </a:pPr>
            <a:r>
              <a:rPr lang="pl-PL" sz="1400"/>
              <a:t>Ułatwiają czytanie i analizowanie kodu</a:t>
            </a:r>
          </a:p>
          <a:p>
            <a:pPr marL="285750" lvl="2" indent="-285750">
              <a:buFont typeface="Courier New" panose="02070309020205020404" pitchFamily="49" charset="0"/>
              <a:buChar char="o"/>
            </a:pPr>
            <a:endParaRPr lang="pl-PL" sz="1400"/>
          </a:p>
          <a:p>
            <a:pPr marL="0" lvl="2" indent="0">
              <a:lnSpc>
                <a:spcPct val="150000"/>
              </a:lnSpc>
              <a:buNone/>
            </a:pPr>
            <a:r>
              <a:rPr lang="pl-PL" sz="1400" b="1"/>
              <a:t>@Bean -  </a:t>
            </a:r>
            <a:r>
              <a:rPr lang="pl-PL" sz="1400"/>
              <a:t>do </a:t>
            </a:r>
            <a:r>
              <a:rPr lang="pl-PL" sz="1400" err="1"/>
              <a:t>annotowania</a:t>
            </a:r>
            <a:r>
              <a:rPr lang="pl-PL" sz="1400"/>
              <a:t> metod produkujących </a:t>
            </a:r>
            <a:r>
              <a:rPr lang="pl-PL" sz="1400" err="1"/>
              <a:t>beany</a:t>
            </a:r>
            <a:r>
              <a:rPr lang="pl-PL" sz="1400" b="1"/>
              <a:t> </a:t>
            </a:r>
          </a:p>
        </p:txBody>
      </p:sp>
    </p:spTree>
    <p:extLst>
      <p:ext uri="{BB962C8B-B14F-4D97-AF65-F5344CB8AC3E}">
        <p14:creationId xmlns:p14="http://schemas.microsoft.com/office/powerpoint/2010/main" val="4265217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4.4.2.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K</a:t>
            </a:r>
            <a:r>
              <a:rPr lang="pl-PL" sz="1800" b="1">
                <a:solidFill>
                  <a:srgbClr val="002C58"/>
                </a:solidFill>
                <a:latin typeface="Helvetica" pitchFamily="2" charset="0"/>
                <a:ea typeface="+mn-ea"/>
                <a:cs typeface="+mn-cs"/>
              </a:rPr>
              <a:t>onfiguracja automatyczna</a:t>
            </a:r>
            <a:endParaRPr lang="de-DE" b="1"/>
          </a:p>
        </p:txBody>
      </p:sp>
      <p:pic>
        <p:nvPicPr>
          <p:cNvPr id="10" name="Picture 9">
            <a:extLst>
              <a:ext uri="{FF2B5EF4-FFF2-40B4-BE49-F238E27FC236}">
                <a16:creationId xmlns:a16="http://schemas.microsoft.com/office/drawing/2014/main" id="{42C550F5-68A6-E9A1-602A-2BFDE9C98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337" y="1917149"/>
            <a:ext cx="7610128" cy="3976802"/>
          </a:xfrm>
          <a:prstGeom prst="rect">
            <a:avLst/>
          </a:prstGeom>
        </p:spPr>
      </p:pic>
      <p:pic>
        <p:nvPicPr>
          <p:cNvPr id="12" name="Picture 11">
            <a:extLst>
              <a:ext uri="{FF2B5EF4-FFF2-40B4-BE49-F238E27FC236}">
                <a16:creationId xmlns:a16="http://schemas.microsoft.com/office/drawing/2014/main" id="{47088624-013C-B92C-FB96-39875BE0DE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3763" y="964048"/>
            <a:ext cx="4679900" cy="2595479"/>
          </a:xfrm>
          <a:prstGeom prst="rect">
            <a:avLst/>
          </a:prstGeom>
        </p:spPr>
      </p:pic>
    </p:spTree>
    <p:extLst>
      <p:ext uri="{BB962C8B-B14F-4D97-AF65-F5344CB8AC3E}">
        <p14:creationId xmlns:p14="http://schemas.microsoft.com/office/powerpoint/2010/main" val="89485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4.4.3. Wstrzykiwanie zależności - konstruktor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konstruktor</a:t>
            </a:r>
            <a:endParaRPr lang="de-DE" b="1"/>
          </a:p>
        </p:txBody>
      </p:sp>
      <p:pic>
        <p:nvPicPr>
          <p:cNvPr id="3" name="Picture 2">
            <a:extLst>
              <a:ext uri="{FF2B5EF4-FFF2-40B4-BE49-F238E27FC236}">
                <a16:creationId xmlns:a16="http://schemas.microsoft.com/office/drawing/2014/main" id="{374E2C9D-E349-C6DB-2222-3B0F6C2DE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179" y="1139138"/>
            <a:ext cx="9448800" cy="4937631"/>
          </a:xfrm>
          <a:prstGeom prst="rect">
            <a:avLst/>
          </a:prstGeom>
        </p:spPr>
      </p:pic>
    </p:spTree>
    <p:extLst>
      <p:ext uri="{BB962C8B-B14F-4D97-AF65-F5344CB8AC3E}">
        <p14:creationId xmlns:p14="http://schemas.microsoft.com/office/powerpoint/2010/main" val="1985583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4.4.4. Wstrzykiwanie zależności - pole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pole</a:t>
            </a:r>
            <a:endParaRPr lang="de-DE" b="1"/>
          </a:p>
        </p:txBody>
      </p:sp>
      <p:pic>
        <p:nvPicPr>
          <p:cNvPr id="10" name="Picture 9">
            <a:extLst>
              <a:ext uri="{FF2B5EF4-FFF2-40B4-BE49-F238E27FC236}">
                <a16:creationId xmlns:a16="http://schemas.microsoft.com/office/drawing/2014/main" id="{9C52978E-C9CD-08C0-23E4-4B170F6292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1152478"/>
            <a:ext cx="9296400" cy="4924292"/>
          </a:xfrm>
          <a:prstGeom prst="rect">
            <a:avLst/>
          </a:prstGeom>
        </p:spPr>
      </p:pic>
    </p:spTree>
    <p:extLst>
      <p:ext uri="{BB962C8B-B14F-4D97-AF65-F5344CB8AC3E}">
        <p14:creationId xmlns:p14="http://schemas.microsoft.com/office/powerpoint/2010/main" val="1958157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Wstrzykiwanie zależności - </a:t>
            </a:r>
            <a:r>
              <a:rPr lang="pl-PL" sz="2900" err="1">
                <a:solidFill>
                  <a:srgbClr val="002C58"/>
                </a:solidFill>
                <a:latin typeface="Helvetica" pitchFamily="2" charset="0"/>
                <a:ea typeface="+mn-ea"/>
                <a:cs typeface="+mn-cs"/>
              </a:rPr>
              <a:t>Setter</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poprzez </a:t>
            </a:r>
            <a:r>
              <a:rPr lang="pl-PL" b="1" err="1">
                <a:solidFill>
                  <a:srgbClr val="002C58"/>
                </a:solidFill>
                <a:latin typeface="Helvetica" pitchFamily="2" charset="0"/>
              </a:rPr>
              <a:t>setter</a:t>
            </a:r>
            <a:endParaRPr lang="de-DE" b="1"/>
          </a:p>
        </p:txBody>
      </p:sp>
      <p:pic>
        <p:nvPicPr>
          <p:cNvPr id="9" name="Picture 8">
            <a:extLst>
              <a:ext uri="{FF2B5EF4-FFF2-40B4-BE49-F238E27FC236}">
                <a16:creationId xmlns:a16="http://schemas.microsoft.com/office/drawing/2014/main" id="{EF046440-2482-F85A-5292-094577EDC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115" y="1063021"/>
            <a:ext cx="6961367" cy="4865046"/>
          </a:xfrm>
          <a:prstGeom prst="rect">
            <a:avLst/>
          </a:prstGeom>
        </p:spPr>
      </p:pic>
    </p:spTree>
    <p:extLst>
      <p:ext uri="{BB962C8B-B14F-4D97-AF65-F5344CB8AC3E}">
        <p14:creationId xmlns:p14="http://schemas.microsoft.com/office/powerpoint/2010/main" val="2532087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Adnotacja @Value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51201" y="762000"/>
            <a:ext cx="6096000" cy="3970318"/>
          </a:xfrm>
          <a:prstGeom prst="rect">
            <a:avLst/>
          </a:prstGeom>
          <a:noFill/>
        </p:spPr>
        <p:txBody>
          <a:bodyPr wrap="square">
            <a:spAutoFit/>
          </a:bodyPr>
          <a:lstStyle/>
          <a:p>
            <a:pPr marL="285750" indent="-285750">
              <a:buFont typeface="Arial" panose="020B0604020202020204" pitchFamily="34" charset="0"/>
              <a:buChar char="•"/>
            </a:pPr>
            <a:r>
              <a:rPr lang="pl-PL" dirty="0"/>
              <a:t>W springu można również wstrzykiwać wartości z pliku </a:t>
            </a:r>
            <a:r>
              <a:rPr lang="pl-PL" dirty="0" err="1"/>
              <a:t>application.properties</a:t>
            </a:r>
            <a:r>
              <a:rPr lang="pl-PL" dirty="0"/>
              <a:t> – do tego służy </a:t>
            </a:r>
            <a:r>
              <a:rPr lang="pl-PL" dirty="0" err="1"/>
              <a:t>własnie</a:t>
            </a:r>
            <a:r>
              <a:rPr lang="pl-PL" dirty="0"/>
              <a:t> adnotacja @Value</a:t>
            </a:r>
          </a:p>
          <a:p>
            <a:pPr marL="285750" indent="-285750">
              <a:buFont typeface="Arial" panose="020B0604020202020204" pitchFamily="34" charset="0"/>
              <a:buChar char="•"/>
            </a:pPr>
            <a:r>
              <a:rPr lang="pl-PL" dirty="0"/>
              <a:t>Używane, gdy chcemy mieć globalną, łatwo konfigurowalną wartość</a:t>
            </a:r>
          </a:p>
          <a:p>
            <a:pPr marL="285750" indent="-285750">
              <a:buFont typeface="Courier New" panose="02070309020205020404" pitchFamily="49" charset="0"/>
              <a:buChar char="o"/>
            </a:pPr>
            <a:endParaRPr lang="pl-PL" dirty="0"/>
          </a:p>
          <a:p>
            <a:r>
              <a:rPr lang="pl-PL" dirty="0"/>
              <a:t>1. </a:t>
            </a:r>
            <a:r>
              <a:rPr lang="pl-PL" dirty="0" err="1"/>
              <a:t>Application.properties</a:t>
            </a:r>
            <a:r>
              <a:rPr lang="pl-PL" dirty="0"/>
              <a:t>:</a:t>
            </a:r>
          </a:p>
          <a:p>
            <a:r>
              <a:rPr lang="pl-PL" dirty="0"/>
              <a:t>	</a:t>
            </a:r>
          </a:p>
          <a:p>
            <a:r>
              <a:rPr lang="pl-PL" dirty="0" err="1">
                <a:latin typeface="Consolas" panose="020B0609020204030204" pitchFamily="49" charset="0"/>
                <a:cs typeface="Consolas" panose="020B0609020204030204" pitchFamily="49" charset="0"/>
              </a:rPr>
              <a:t>email.subject</a:t>
            </a:r>
            <a:r>
              <a:rPr lang="de-DE" dirty="0">
                <a:latin typeface="Consolas" panose="020B0609020204030204" pitchFamily="49" charset="0"/>
                <a:cs typeface="Consolas" panose="020B0609020204030204" pitchFamily="49" charset="0"/>
              </a:rPr>
              <a:t>=</a:t>
            </a:r>
            <a:r>
              <a:rPr lang="pl-PL" dirty="0">
                <a:latin typeface="Consolas" panose="020B0609020204030204" pitchFamily="49" charset="0"/>
                <a:cs typeface="Consolas" panose="020B0609020204030204" pitchFamily="49" charset="0"/>
              </a:rPr>
              <a:t>Email from TEST environment </a:t>
            </a:r>
          </a:p>
          <a:p>
            <a:endParaRPr lang="pl-PL" dirty="0"/>
          </a:p>
          <a:p>
            <a:r>
              <a:rPr lang="pl-PL" dirty="0"/>
              <a:t>2. Na poziomie Javy – w pożądanym miejscu</a:t>
            </a:r>
          </a:p>
          <a:p>
            <a:pPr marL="223837" lvl="2" indent="0">
              <a:buFont typeface="Wingdings" panose="05000000000000000000" pitchFamily="2" charset="2"/>
              <a:buNone/>
            </a:pPr>
            <a:endParaRPr lang="pl-PL" dirty="0"/>
          </a:p>
          <a:p>
            <a:pPr marL="223837" lvl="2" indent="0">
              <a:buFont typeface="Wingdings" panose="05000000000000000000" pitchFamily="2" charset="2"/>
              <a:buNone/>
            </a:pPr>
            <a:r>
              <a:rPr lang="pl-PL" dirty="0"/>
              <a:t>	</a:t>
            </a:r>
            <a:r>
              <a:rPr lang="de-DE" b="1" dirty="0">
                <a:latin typeface="Consolas" panose="020B0609020204030204" pitchFamily="49" charset="0"/>
                <a:cs typeface="Consolas" panose="020B0609020204030204" pitchFamily="49" charset="0"/>
              </a:rPr>
              <a:t>@Value("${</a:t>
            </a:r>
            <a:r>
              <a:rPr lang="pl-PL" b="1" dirty="0" err="1">
                <a:latin typeface="Consolas" panose="020B0609020204030204" pitchFamily="49" charset="0"/>
                <a:cs typeface="Consolas" panose="020B0609020204030204" pitchFamily="49" charset="0"/>
              </a:rPr>
              <a:t>email.subject</a:t>
            </a:r>
            <a:r>
              <a:rPr lang="de-DE" b="1" dirty="0">
                <a:latin typeface="Consolas" panose="020B0609020204030204" pitchFamily="49" charset="0"/>
                <a:cs typeface="Consolas" panose="020B0609020204030204" pitchFamily="49" charset="0"/>
              </a:rPr>
              <a:t>}")</a:t>
            </a:r>
            <a:endParaRPr lang="pl-PL" b="1" dirty="0">
              <a:latin typeface="Consolas" panose="020B0609020204030204" pitchFamily="49" charset="0"/>
              <a:cs typeface="Consolas" panose="020B0609020204030204" pitchFamily="49" charset="0"/>
            </a:endParaRPr>
          </a:p>
          <a:p>
            <a:pPr marL="223837" lvl="2" indent="0">
              <a:buFont typeface="Wingdings" panose="05000000000000000000" pitchFamily="2" charset="2"/>
              <a:buNone/>
            </a:pPr>
            <a:r>
              <a:rPr lang="pl-PL" dirty="0">
                <a:latin typeface="Consolas" panose="020B0609020204030204" pitchFamily="49" charset="0"/>
                <a:cs typeface="Consolas" panose="020B0609020204030204" pitchFamily="49" charset="0"/>
              </a:rPr>
              <a:t>    	</a:t>
            </a:r>
            <a:r>
              <a:rPr lang="de-DE" dirty="0">
                <a:latin typeface="Consolas" panose="020B0609020204030204" pitchFamily="49" charset="0"/>
                <a:cs typeface="Consolas" panose="020B0609020204030204" pitchFamily="49" charset="0"/>
              </a:rPr>
              <a:t>private String </a:t>
            </a:r>
            <a:r>
              <a:rPr lang="pl-PL" dirty="0" err="1">
                <a:latin typeface="Consolas" panose="020B0609020204030204" pitchFamily="49" charset="0"/>
                <a:cs typeface="Consolas" panose="020B0609020204030204" pitchFamily="49" charset="0"/>
              </a:rPr>
              <a:t>emailSubject</a:t>
            </a:r>
            <a:r>
              <a:rPr lang="de-DE" dirty="0">
                <a:latin typeface="Consolas" panose="020B0609020204030204" pitchFamily="49" charset="0"/>
                <a:cs typeface="Consolas" panose="020B0609020204030204" pitchFamily="49" charset="0"/>
              </a:rPr>
              <a:t>;</a:t>
            </a:r>
            <a:endParaRPr lang="pl-PL"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49438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4.4.5. Adnotacja @Profile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5CB63923-88B0-71EF-1C10-D0B2A95D659C}"/>
              </a:ext>
            </a:extLst>
          </p:cNvPr>
          <p:cNvSpPr txBox="1"/>
          <p:nvPr/>
        </p:nvSpPr>
        <p:spPr>
          <a:xfrm>
            <a:off x="350796" y="951791"/>
            <a:ext cx="11490408" cy="4247317"/>
          </a:xfrm>
          <a:prstGeom prst="rect">
            <a:avLst/>
          </a:prstGeom>
          <a:noFill/>
        </p:spPr>
        <p:txBody>
          <a:bodyPr wrap="square">
            <a:spAutoFit/>
          </a:bodyPr>
          <a:lstStyle/>
          <a:p>
            <a:r>
              <a:rPr lang="pl-PL" b="1" dirty="0">
                <a:latin typeface="Helvetica" pitchFamily="2" charset="0"/>
              </a:rPr>
              <a:t>Spring </a:t>
            </a:r>
            <a:r>
              <a:rPr lang="pl-PL" b="1" dirty="0" err="1">
                <a:latin typeface="Helvetica" pitchFamily="2" charset="0"/>
              </a:rPr>
              <a:t>Profiles</a:t>
            </a:r>
            <a:r>
              <a:rPr lang="pl-PL" b="1" dirty="0">
                <a:latin typeface="Helvetica" pitchFamily="2" charset="0"/>
              </a:rPr>
              <a:t> </a:t>
            </a:r>
            <a:r>
              <a:rPr lang="pl-PL" dirty="0">
                <a:latin typeface="Helvetica" pitchFamily="2" charset="0"/>
              </a:rPr>
              <a:t>pozwalają na definiowanie różnych konfiguracji beanów i ustawień dla różnych środowisk </a:t>
            </a:r>
            <a:br>
              <a:rPr lang="pl-PL" dirty="0">
                <a:latin typeface="Helvetica" pitchFamily="2" charset="0"/>
              </a:rPr>
            </a:br>
            <a:r>
              <a:rPr lang="pl-PL" dirty="0">
                <a:latin typeface="Helvetica" pitchFamily="2" charset="0"/>
              </a:rPr>
              <a:t>(np. deweloperskiego, testowego, produkcyjnego). </a:t>
            </a:r>
          </a:p>
          <a:p>
            <a:r>
              <a:rPr lang="pl-PL" dirty="0">
                <a:latin typeface="Helvetica" pitchFamily="2" charset="0"/>
              </a:rPr>
              <a:t>Umożliwiają uruchamianie aplikacji z konfiguracją dostosowaną do konkretnego środowiska bez konieczności zmiany kodu.</a:t>
            </a:r>
          </a:p>
          <a:p>
            <a:endParaRPr lang="pl-PL" dirty="0">
              <a:latin typeface="Helvetica" pitchFamily="2" charset="0"/>
            </a:endParaRPr>
          </a:p>
          <a:p>
            <a:r>
              <a:rPr lang="pl-PL" b="1" dirty="0">
                <a:latin typeface="Helvetica" pitchFamily="2" charset="0"/>
              </a:rPr>
              <a:t>Deklarowanie Profili:</a:t>
            </a:r>
          </a:p>
          <a:p>
            <a:r>
              <a:rPr lang="pl-PL" dirty="0">
                <a:latin typeface="Helvetica" pitchFamily="2" charset="0"/>
              </a:rPr>
              <a:t>Profile mogą być deklarowane za pomocą adnotacji @Profile nad klasami konfiguracyjnymi lub metodami tworzącymi </a:t>
            </a:r>
            <a:r>
              <a:rPr lang="pl-PL" dirty="0" err="1">
                <a:latin typeface="Helvetica" pitchFamily="2" charset="0"/>
              </a:rPr>
              <a:t>beany</a:t>
            </a:r>
            <a:r>
              <a:rPr lang="pl-PL" dirty="0">
                <a:latin typeface="Helvetica" pitchFamily="2" charset="0"/>
              </a:rPr>
              <a:t>.</a:t>
            </a:r>
          </a:p>
          <a:p>
            <a:r>
              <a:rPr lang="pl-PL" dirty="0">
                <a:latin typeface="Helvetica" pitchFamily="2" charset="0"/>
              </a:rPr>
              <a:t>Można również określić aktywne profile w plikach </a:t>
            </a:r>
            <a:r>
              <a:rPr lang="pl-PL" b="1" dirty="0" err="1">
                <a:latin typeface="Helvetica" pitchFamily="2" charset="0"/>
              </a:rPr>
              <a:t>properties</a:t>
            </a:r>
            <a:r>
              <a:rPr lang="pl-PL" b="1" dirty="0">
                <a:latin typeface="Helvetica" pitchFamily="2" charset="0"/>
              </a:rPr>
              <a:t>/</a:t>
            </a:r>
            <a:r>
              <a:rPr lang="pl-PL" b="1" dirty="0" err="1">
                <a:latin typeface="Helvetica" pitchFamily="2" charset="0"/>
              </a:rPr>
              <a:t>yml</a:t>
            </a:r>
            <a:r>
              <a:rPr lang="pl-PL" dirty="0">
                <a:latin typeface="Helvetica" pitchFamily="2" charset="0"/>
              </a:rPr>
              <a:t>, na przykład: </a:t>
            </a:r>
            <a:r>
              <a:rPr lang="pl-PL" dirty="0" err="1">
                <a:latin typeface="Helvetica" pitchFamily="2" charset="0"/>
              </a:rPr>
              <a:t>spring.profiles.active</a:t>
            </a:r>
            <a:r>
              <a:rPr lang="pl-PL" dirty="0">
                <a:latin typeface="Helvetica" pitchFamily="2" charset="0"/>
              </a:rPr>
              <a:t>=</a:t>
            </a:r>
            <a:r>
              <a:rPr lang="pl-PL" dirty="0" err="1">
                <a:latin typeface="Helvetica" pitchFamily="2" charset="0"/>
              </a:rPr>
              <a:t>dev</a:t>
            </a:r>
            <a:r>
              <a:rPr lang="pl-PL" dirty="0">
                <a:latin typeface="Helvetica" pitchFamily="2" charset="0"/>
              </a:rPr>
              <a:t>, test.</a:t>
            </a:r>
          </a:p>
          <a:p>
            <a:endParaRPr lang="pl-PL" dirty="0">
              <a:latin typeface="Helvetica" pitchFamily="2" charset="0"/>
            </a:endParaRPr>
          </a:p>
          <a:p>
            <a:r>
              <a:rPr lang="pl-PL" b="1" dirty="0">
                <a:latin typeface="Helvetica" pitchFamily="2" charset="0"/>
              </a:rPr>
              <a:t>Zalety Używania Profili:</a:t>
            </a:r>
          </a:p>
          <a:p>
            <a:endParaRPr lang="pl-PL" dirty="0">
              <a:latin typeface="Helvetica" pitchFamily="2" charset="0"/>
            </a:endParaRPr>
          </a:p>
          <a:p>
            <a:r>
              <a:rPr lang="pl-PL" dirty="0">
                <a:latin typeface="Helvetica" pitchFamily="2" charset="0"/>
              </a:rPr>
              <a:t>Ułatwienie zarządzania różnymi środowiskami.</a:t>
            </a:r>
          </a:p>
          <a:p>
            <a:r>
              <a:rPr lang="pl-PL" dirty="0">
                <a:latin typeface="Helvetica" pitchFamily="2" charset="0"/>
              </a:rPr>
              <a:t>Poprawa bezpieczeństwa poprzez oddzielenie konfiguracji deweloperskiej i produkcyjnej.</a:t>
            </a:r>
          </a:p>
          <a:p>
            <a:r>
              <a:rPr lang="pl-PL" dirty="0">
                <a:latin typeface="Helvetica" pitchFamily="2" charset="0"/>
              </a:rPr>
              <a:t>Łatwość w utrzymaniu kodu i konfiguracji.</a:t>
            </a:r>
          </a:p>
        </p:txBody>
      </p:sp>
    </p:spTree>
    <p:extLst>
      <p:ext uri="{BB962C8B-B14F-4D97-AF65-F5344CB8AC3E}">
        <p14:creationId xmlns:p14="http://schemas.microsoft.com/office/powerpoint/2010/main" val="496127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Protokół HTTP / </a:t>
            </a:r>
            <a:r>
              <a:rPr lang="pl-PL" sz="2800" dirty="0">
                <a:latin typeface="Helvetica" panose="020B0604020202020204" pitchFamily="34" charset="0"/>
                <a:cs typeface="Helvetica" panose="020B0604020202020204" pitchFamily="34" charset="0"/>
              </a:rPr>
              <a:t>Spring MVC (Controller)</a:t>
            </a:r>
          </a:p>
        </p:txBody>
      </p:sp>
    </p:spTree>
    <p:extLst>
      <p:ext uri="{BB962C8B-B14F-4D97-AF65-F5344CB8AC3E}">
        <p14:creationId xmlns:p14="http://schemas.microsoft.com/office/powerpoint/2010/main" val="906730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33761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b="1" err="1">
                <a:latin typeface="Helvetica" pitchFamily="2" charset="0"/>
              </a:rPr>
              <a:t>Hypertext</a:t>
            </a:r>
            <a:r>
              <a:rPr lang="pl-PL" b="1">
                <a:latin typeface="Helvetica" pitchFamily="2" charset="0"/>
              </a:rPr>
              <a:t> Transfer </a:t>
            </a:r>
            <a:r>
              <a:rPr lang="pl-PL" b="1" err="1">
                <a:latin typeface="Helvetica" pitchFamily="2" charset="0"/>
              </a:rPr>
              <a:t>Protocol</a:t>
            </a:r>
            <a:r>
              <a:rPr lang="pl-PL" b="1">
                <a:latin typeface="Helvetica" pitchFamily="2" charset="0"/>
              </a:rPr>
              <a:t> </a:t>
            </a:r>
          </a:p>
          <a:p>
            <a:pPr marL="285750" indent="-285750">
              <a:lnSpc>
                <a:spcPct val="150000"/>
              </a:lnSpc>
              <a:buFont typeface="Arial" panose="020B0604020202020204" pitchFamily="34" charset="0"/>
              <a:buChar char="•"/>
            </a:pPr>
            <a:r>
              <a:rPr lang="pl-PL">
                <a:latin typeface="Helvetica" pitchFamily="2" charset="0"/>
              </a:rPr>
              <a:t>Protokół HTTP (ang. </a:t>
            </a:r>
            <a:r>
              <a:rPr lang="pl-PL" i="1" err="1">
                <a:latin typeface="Helvetica" pitchFamily="2" charset="0"/>
              </a:rPr>
              <a:t>Hypertext</a:t>
            </a:r>
            <a:r>
              <a:rPr lang="pl-PL" i="1">
                <a:latin typeface="Helvetica" pitchFamily="2" charset="0"/>
              </a:rPr>
              <a:t> Transfer </a:t>
            </a:r>
            <a:r>
              <a:rPr lang="pl-PL" i="1" err="1">
                <a:latin typeface="Helvetica" pitchFamily="2" charset="0"/>
              </a:rPr>
              <a:t>Protocol</a:t>
            </a:r>
            <a:r>
              <a:rPr lang="pl-PL">
                <a:latin typeface="Helvetica" pitchFamily="2" charset="0"/>
              </a:rPr>
              <a:t>) to zasady wymiany informacji i współpracy programów. Programami są serwery i klienci. Programy te wysyłają żądania (klienci) lub odpowiedzi (serwery).</a:t>
            </a:r>
          </a:p>
          <a:p>
            <a:pPr>
              <a:lnSpc>
                <a:spcPct val="150000"/>
              </a:lnSpc>
            </a:pPr>
            <a:endParaRPr lang="pl-PL">
              <a:latin typeface="Helvetica" pitchFamily="2" charset="0"/>
            </a:endParaRPr>
          </a:p>
          <a:p>
            <a:pPr marL="285750" indent="-285750">
              <a:lnSpc>
                <a:spcPct val="150000"/>
              </a:lnSpc>
              <a:buFont typeface="Arial" panose="020B0604020202020204" pitchFamily="34" charset="0"/>
              <a:buChar char="•"/>
            </a:pPr>
            <a:r>
              <a:rPr lang="pl-PL">
                <a:latin typeface="Helvetica" pitchFamily="2" charset="0"/>
              </a:rPr>
              <a:t>Protokół HTTP jest </a:t>
            </a:r>
            <a:r>
              <a:rPr lang="pl-PL" b="1">
                <a:latin typeface="Helvetica" pitchFamily="2" charset="0"/>
              </a:rPr>
              <a:t>bezstanowy</a:t>
            </a:r>
            <a:r>
              <a:rPr lang="pl-PL">
                <a:latin typeface="Helvetica" pitchFamily="2" charset="0"/>
              </a:rPr>
              <a:t> – ani klient ani serwer nie przechowują informacji o wcześniejszych zapytaniach, bez przesłania dodatkowych informacji serwer nie jest w stanie rozpoznać chociażby użytkownika</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Czym jest HTTP?</a:t>
            </a:r>
          </a:p>
        </p:txBody>
      </p:sp>
    </p:spTree>
    <p:extLst>
      <p:ext uri="{BB962C8B-B14F-4D97-AF65-F5344CB8AC3E}">
        <p14:creationId xmlns:p14="http://schemas.microsoft.com/office/powerpoint/2010/main" val="3424162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Zapytanie HTTP</a:t>
            </a:r>
          </a:p>
        </p:txBody>
      </p:sp>
      <p:pic>
        <p:nvPicPr>
          <p:cNvPr id="3" name="Picture 10">
            <a:extLst>
              <a:ext uri="{FF2B5EF4-FFF2-40B4-BE49-F238E27FC236}">
                <a16:creationId xmlns:a16="http://schemas.microsoft.com/office/drawing/2014/main" id="{CC2BBC01-2BDF-E6B4-4A78-4A4070F6FB4F}"/>
              </a:ext>
            </a:extLst>
          </p:cNvPr>
          <p:cNvPicPr>
            <a:picLocks noChangeAspect="1"/>
          </p:cNvPicPr>
          <p:nvPr/>
        </p:nvPicPr>
        <p:blipFill>
          <a:blip r:embed="rId6"/>
          <a:stretch>
            <a:fillRect/>
          </a:stretch>
        </p:blipFill>
        <p:spPr>
          <a:xfrm>
            <a:off x="381368" y="1196752"/>
            <a:ext cx="6181725" cy="2047875"/>
          </a:xfrm>
          <a:prstGeom prst="rect">
            <a:avLst/>
          </a:prstGeom>
        </p:spPr>
      </p:pic>
      <p:graphicFrame>
        <p:nvGraphicFramePr>
          <p:cNvPr id="13" name="Diagram 12">
            <a:extLst>
              <a:ext uri="{FF2B5EF4-FFF2-40B4-BE49-F238E27FC236}">
                <a16:creationId xmlns:a16="http://schemas.microsoft.com/office/drawing/2014/main" id="{9C55F772-8C21-76D1-4B99-5127AA4CF80B}"/>
              </a:ext>
            </a:extLst>
          </p:cNvPr>
          <p:cNvGraphicFramePr/>
          <p:nvPr/>
        </p:nvGraphicFramePr>
        <p:xfrm>
          <a:off x="3569859" y="3210987"/>
          <a:ext cx="7875492" cy="2664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3469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1.2. Warunki zaliczenia</a:t>
            </a:r>
            <a:endParaRPr lang="pl-PL" sz="2900">
              <a:latin typeface="Helvetica" pitchFamily="2"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4F0BB2A-964B-1F76-EC31-0F2D2A2E730D}"/>
                  </a:ext>
                </a:extLst>
              </p:cNvPr>
              <p:cNvSpPr txBox="1"/>
              <p:nvPr/>
            </p:nvSpPr>
            <p:spPr>
              <a:xfrm>
                <a:off x="561645" y="604852"/>
                <a:ext cx="11068710" cy="5678157"/>
              </a:xfrm>
              <a:prstGeom prst="rect">
                <a:avLst/>
              </a:prstGeom>
              <a:noFill/>
            </p:spPr>
            <p:txBody>
              <a:bodyPr wrap="square">
                <a:spAutoFit/>
              </a:bodyPr>
              <a:lstStyle/>
              <a:p>
                <a:pPr algn="just"/>
                <a:r>
                  <a:rPr lang="pl-PL" sz="1600" b="1" i="0" dirty="0">
                    <a:solidFill>
                      <a:srgbClr val="002C58"/>
                    </a:solidFill>
                    <a:effectLst/>
                    <a:latin typeface="Roboto" panose="02000000000000000000" pitchFamily="2" charset="0"/>
                  </a:rPr>
                  <a:t>Laboratoria</a:t>
                </a:r>
                <a:r>
                  <a:rPr lang="pl-PL" sz="1600" b="0" i="0" dirty="0">
                    <a:solidFill>
                      <a:srgbClr val="002C58"/>
                    </a:solidFill>
                    <a:effectLst/>
                    <a:latin typeface="Roboto" panose="02000000000000000000" pitchFamily="2" charset="0"/>
                  </a:rPr>
                  <a:t>: Zaliczenie będzie polegało na oddawaniu zadań na repozytorium Git podczas zajęć. Zadania będą udostępniane studentom na początku zajęć i będą musieli je wykonać w czasie zajęć lub do określonego czasu po zakończeniu zajęć (</a:t>
                </a:r>
                <a:r>
                  <a:rPr lang="pl-PL" sz="1600" b="1" i="0" dirty="0">
                    <a:solidFill>
                      <a:srgbClr val="002C58"/>
                    </a:solidFill>
                    <a:effectLst/>
                    <a:latin typeface="Roboto" panose="02000000000000000000" pitchFamily="2" charset="0"/>
                  </a:rPr>
                  <a:t>maksymalnie do 7 dni od zakończenia zajęć</a:t>
                </a:r>
                <a:r>
                  <a:rPr lang="pl-PL" sz="1600" b="0" i="0" dirty="0">
                    <a:solidFill>
                      <a:srgbClr val="002C58"/>
                    </a:solidFill>
                    <a:effectLst/>
                    <a:latin typeface="Roboto" panose="02000000000000000000" pitchFamily="2" charset="0"/>
                  </a:rPr>
                  <a:t>). Na podstawie wykonanej pracy, studenci otrzymają ocenę z laboratorium (dwie oceny cząstkowe: JPA/Spring). Średnia tych dwóch ocen będzie wpływała na ocenę końcową (skala ocen dostępna poniżej). </a:t>
                </a:r>
                <a:r>
                  <a:rPr lang="pl-PL" sz="1600" dirty="0">
                    <a:solidFill>
                      <a:srgbClr val="002C58"/>
                    </a:solidFill>
                    <a:latin typeface="Roboto" panose="02000000000000000000" pitchFamily="2" charset="0"/>
                  </a:rPr>
                  <a:t>Zadania w postaci końcowego projektu (na zakończenie kursu) powinny zostać umieszczone prowadzącemu w </a:t>
                </a:r>
                <a:r>
                  <a:rPr lang="pl-PL" sz="1600" dirty="0" err="1">
                    <a:solidFill>
                      <a:srgbClr val="002C58"/>
                    </a:solidFill>
                    <a:latin typeface="Roboto" panose="02000000000000000000" pitchFamily="2" charset="0"/>
                  </a:rPr>
                  <a:t>Moodle</a:t>
                </a:r>
                <a:r>
                  <a:rPr lang="pl-PL" sz="1600" dirty="0">
                    <a:solidFill>
                      <a:srgbClr val="002C58"/>
                    </a:solidFill>
                    <a:latin typeface="Roboto" panose="02000000000000000000" pitchFamily="2" charset="0"/>
                  </a:rPr>
                  <a:t> w formie pliku archiwalnego oraz na Repozytorium GIT.</a:t>
                </a:r>
                <a:endParaRPr lang="pl-PL" sz="1600" b="0" i="0" dirty="0">
                  <a:solidFill>
                    <a:srgbClr val="002C58"/>
                  </a:solidFill>
                  <a:effectLst/>
                  <a:latin typeface="Roboto" panose="02000000000000000000" pitchFamily="2" charset="0"/>
                </a:endParaRPr>
              </a:p>
              <a:p>
                <a:pPr algn="l"/>
                <a:endParaRPr lang="pl-PL" sz="1600" b="0" i="0" dirty="0">
                  <a:solidFill>
                    <a:srgbClr val="002C58"/>
                  </a:solidFill>
                  <a:effectLst/>
                  <a:latin typeface="Roboto" panose="02000000000000000000" pitchFamily="2" charset="0"/>
                </a:endParaRPr>
              </a:p>
              <a:p>
                <a:pPr algn="just"/>
                <a:r>
                  <a:rPr lang="pl-PL" sz="1600" b="1" i="0" dirty="0">
                    <a:solidFill>
                      <a:srgbClr val="002C58"/>
                    </a:solidFill>
                    <a:effectLst/>
                    <a:latin typeface="Roboto" panose="02000000000000000000" pitchFamily="2" charset="0"/>
                  </a:rPr>
                  <a:t>Wykład</a:t>
                </a:r>
                <a:r>
                  <a:rPr lang="pl-PL" sz="1600" b="0" i="0" dirty="0">
                    <a:solidFill>
                      <a:srgbClr val="002C58"/>
                    </a:solidFill>
                    <a:effectLst/>
                    <a:latin typeface="Roboto" panose="02000000000000000000" pitchFamily="2" charset="0"/>
                  </a:rPr>
                  <a:t>: Zaliczenie będzie polegało na uzyskaniu oceny pozytywnej (powyżej 3.0) z egzaminu, który odbędzie się </a:t>
                </a:r>
                <a:br>
                  <a:rPr lang="pl-PL" sz="1600" b="0" i="0" dirty="0">
                    <a:solidFill>
                      <a:srgbClr val="002C58"/>
                    </a:solidFill>
                    <a:effectLst/>
                    <a:latin typeface="Roboto" panose="02000000000000000000" pitchFamily="2" charset="0"/>
                  </a:rPr>
                </a:br>
                <a:r>
                  <a:rPr lang="pl-PL" sz="1600" b="0" i="0" dirty="0">
                    <a:solidFill>
                      <a:srgbClr val="002C58"/>
                    </a:solidFill>
                    <a:effectLst/>
                    <a:latin typeface="Roboto" panose="02000000000000000000" pitchFamily="2" charset="0"/>
                  </a:rPr>
                  <a:t>w trakcie trwania semestru po zakończeniu części zarówno ze Spring, jak i JPA. Terminy egzaminu zostaną podane w trakcie trwania semestru. </a:t>
                </a:r>
              </a:p>
              <a:p>
                <a:pPr algn="just"/>
                <a:br>
                  <a:rPr lang="pl-PL" sz="1600" b="1" i="0" dirty="0">
                    <a:solidFill>
                      <a:srgbClr val="002C58"/>
                    </a:solidFill>
                    <a:effectLst/>
                    <a:latin typeface="Roboto" panose="02000000000000000000" pitchFamily="2" charset="0"/>
                  </a:rPr>
                </a:br>
                <a14:m>
                  <m:oMathPara xmlns:m="http://schemas.openxmlformats.org/officeDocument/2006/math">
                    <m:oMathParaPr>
                      <m:jc m:val="centerGroup"/>
                    </m:oMathParaPr>
                    <m:oMath xmlns:m="http://schemas.openxmlformats.org/officeDocument/2006/math">
                      <m:r>
                        <a:rPr lang="pl-PL" sz="1600" b="1" i="1" smtClean="0">
                          <a:solidFill>
                            <a:srgbClr val="002C58"/>
                          </a:solidFill>
                          <a:effectLst/>
                          <a:latin typeface="Cambria Math" panose="02040503050406030204" pitchFamily="18" charset="0"/>
                        </a:rPr>
                        <m:t>𝑶𝒄𝒆𝒏𝒂</m:t>
                      </m:r>
                      <m:r>
                        <a:rPr lang="pl-PL" sz="1600" b="1" i="1" smtClean="0">
                          <a:solidFill>
                            <a:srgbClr val="002C58"/>
                          </a:solidFill>
                          <a:effectLst/>
                          <a:latin typeface="Cambria Math" panose="02040503050406030204" pitchFamily="18" charset="0"/>
                        </a:rPr>
                        <m:t> </m:t>
                      </m:r>
                      <m:r>
                        <a:rPr lang="pl-PL" sz="1600" b="1" i="1" smtClean="0">
                          <a:solidFill>
                            <a:srgbClr val="002C58"/>
                          </a:solidFill>
                          <a:effectLst/>
                          <a:latin typeface="Cambria Math" panose="02040503050406030204" pitchFamily="18" charset="0"/>
                        </a:rPr>
                        <m:t>𝒌𝒐𝒏𝒄𝒐𝒘𝒂</m:t>
                      </m:r>
                      <m:r>
                        <a:rPr lang="pl-PL" sz="1600" b="1" i="1" smtClean="0">
                          <a:solidFill>
                            <a:srgbClr val="002C58"/>
                          </a:solidFill>
                          <a:effectLst/>
                          <a:latin typeface="Cambria Math" panose="02040503050406030204" pitchFamily="18" charset="0"/>
                        </a:rPr>
                        <m:t>= </m:t>
                      </m:r>
                      <m:f>
                        <m:fPr>
                          <m:ctrlPr>
                            <a:rPr lang="pl-PL" sz="1600" b="1" i="1" smtClean="0">
                              <a:solidFill>
                                <a:srgbClr val="002C58"/>
                              </a:solidFill>
                              <a:effectLst/>
                              <a:latin typeface="Cambria Math" panose="02040503050406030204" pitchFamily="18" charset="0"/>
                            </a:rPr>
                          </m:ctrlPr>
                        </m:fPr>
                        <m:num>
                          <m:sSub>
                            <m:sSubPr>
                              <m:ctrlPr>
                                <a:rPr lang="pl-PL" sz="1600" b="1" i="1" smtClean="0">
                                  <a:solidFill>
                                    <a:srgbClr val="002C58"/>
                                  </a:solidFill>
                                  <a:effectLst/>
                                  <a:latin typeface="Cambria Math" panose="02040503050406030204" pitchFamily="18" charset="0"/>
                                </a:rPr>
                              </m:ctrlPr>
                            </m:sSubPr>
                            <m:e>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𝑳𝒂𝒃𝒐𝒓𝒂𝒕𝒐𝒓𝒊𝒖𝒎</m:t>
                              </m:r>
                            </m:e>
                            <m:sub>
                              <m:r>
                                <a:rPr lang="pl-PL" sz="1600" b="1" i="1" smtClean="0">
                                  <a:solidFill>
                                    <a:srgbClr val="002C58"/>
                                  </a:solidFill>
                                  <a:effectLst/>
                                  <a:latin typeface="Cambria Math" panose="02040503050406030204" pitchFamily="18" charset="0"/>
                                </a:rPr>
                                <m:t> </m:t>
                              </m:r>
                              <m:r>
                                <a:rPr lang="pl-PL" sz="1600" b="1" i="1" smtClean="0">
                                  <a:solidFill>
                                    <a:srgbClr val="002C58"/>
                                  </a:solidFill>
                                  <a:effectLst/>
                                  <a:latin typeface="Cambria Math" panose="02040503050406030204" pitchFamily="18" charset="0"/>
                                </a:rPr>
                                <m:t>𝑺𝒑𝒓𝒊𝒏𝒈</m:t>
                              </m:r>
                            </m:sub>
                          </m:sSub>
                          <m:r>
                            <a:rPr lang="pl-PL" sz="1600" b="1" i="1" smtClean="0">
                              <a:solidFill>
                                <a:srgbClr val="002C58"/>
                              </a:solidFill>
                              <a:effectLst/>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𝑳𝒂𝒃𝒐𝒓𝒂𝒕𝒐𝒓𝒊𝒖𝒎</m:t>
                              </m:r>
                              <m:r>
                                <a:rPr lang="pl-PL" sz="1600" b="1" i="1" smtClean="0">
                                  <a:solidFill>
                                    <a:srgbClr val="002C58"/>
                                  </a:solidFill>
                                  <a:latin typeface="Cambria Math" panose="02040503050406030204" pitchFamily="18" charset="0"/>
                                </a:rPr>
                                <m:t> </m:t>
                              </m:r>
                            </m:e>
                            <m:sub>
                              <m:r>
                                <a:rPr lang="pl-PL" sz="1600" b="1" i="1" smtClean="0">
                                  <a:solidFill>
                                    <a:srgbClr val="002C58"/>
                                  </a:solidFill>
                                  <a:latin typeface="Cambria Math" panose="02040503050406030204" pitchFamily="18" charset="0"/>
                                </a:rPr>
                                <m:t>𝑱𝑷𝑨</m:t>
                              </m:r>
                            </m:sub>
                          </m:sSub>
                          <m:r>
                            <a:rPr lang="pl-PL" sz="1600" b="1" i="1">
                              <a:solidFill>
                                <a:srgbClr val="002C58"/>
                              </a:solidFill>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smtClean="0">
                                  <a:solidFill>
                                    <a:srgbClr val="002C58"/>
                                  </a:solidFill>
                                  <a:latin typeface="Cambria Math" panose="02040503050406030204" pitchFamily="18" charset="0"/>
                                </a:rPr>
                                <m:t>𝑬𝒈𝒛𝒂𝒎𝒊𝒏</m:t>
                              </m:r>
                              <m:r>
                                <a:rPr lang="pl-PL" sz="1600" b="1" i="1">
                                  <a:solidFill>
                                    <a:srgbClr val="002C58"/>
                                  </a:solidFill>
                                  <a:latin typeface="Cambria Math" panose="02040503050406030204" pitchFamily="18" charset="0"/>
                                </a:rPr>
                                <m:t> </m:t>
                              </m:r>
                              <m:r>
                                <a:rPr lang="pl-PL" sz="1600" b="1" i="1" smtClean="0">
                                  <a:solidFill>
                                    <a:srgbClr val="002C58"/>
                                  </a:solidFill>
                                  <a:latin typeface="Cambria Math" panose="02040503050406030204" pitchFamily="18" charset="0"/>
                                </a:rPr>
                                <m:t>𝒄𝒛</m:t>
                              </m:r>
                              <m:r>
                                <a:rPr lang="pl-PL" sz="1600" b="1" i="1" smtClean="0">
                                  <a:solidFill>
                                    <a:srgbClr val="002C58"/>
                                  </a:solidFill>
                                  <a:latin typeface="Cambria Math" panose="02040503050406030204" pitchFamily="18" charset="0"/>
                                </a:rPr>
                                <m:t>. </m:t>
                              </m:r>
                            </m:e>
                            <m:sub>
                              <m:r>
                                <a:rPr lang="pl-PL" sz="1600" b="1" i="1">
                                  <a:solidFill>
                                    <a:srgbClr val="002C58"/>
                                  </a:solidFill>
                                  <a:latin typeface="Cambria Math" panose="02040503050406030204" pitchFamily="18" charset="0"/>
                                </a:rPr>
                                <m:t>𝑺𝒑𝒓𝒊𝒏𝒈</m:t>
                              </m:r>
                            </m:sub>
                          </m:sSub>
                          <m:r>
                            <a:rPr lang="pl-PL" sz="1600" b="1" i="1">
                              <a:solidFill>
                                <a:srgbClr val="002C58"/>
                              </a:solidFill>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a:solidFill>
                                    <a:srgbClr val="002C58"/>
                                  </a:solidFill>
                                  <a:latin typeface="Cambria Math" panose="02040503050406030204" pitchFamily="18" charset="0"/>
                                </a:rPr>
                                <m:t>𝑬𝒈𝒛𝒂𝒎𝒊𝒏</m:t>
                              </m:r>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𝒄𝒛</m:t>
                              </m:r>
                              <m:r>
                                <a:rPr lang="pl-PL" sz="1600" b="1" i="1" smtClean="0">
                                  <a:solidFill>
                                    <a:srgbClr val="002C58"/>
                                  </a:solidFill>
                                  <a:latin typeface="Cambria Math" panose="02040503050406030204" pitchFamily="18" charset="0"/>
                                </a:rPr>
                                <m:t>.</m:t>
                              </m:r>
                              <m:r>
                                <a:rPr lang="pl-PL" sz="1600" b="1" i="1">
                                  <a:solidFill>
                                    <a:srgbClr val="002C58"/>
                                  </a:solidFill>
                                  <a:latin typeface="Cambria Math" panose="02040503050406030204" pitchFamily="18" charset="0"/>
                                </a:rPr>
                                <m:t> </m:t>
                              </m:r>
                            </m:e>
                            <m:sub>
                              <m:r>
                                <a:rPr lang="pl-PL" sz="1600" b="1" i="1" smtClean="0">
                                  <a:solidFill>
                                    <a:srgbClr val="002C58"/>
                                  </a:solidFill>
                                  <a:latin typeface="Cambria Math" panose="02040503050406030204" pitchFamily="18" charset="0"/>
                                </a:rPr>
                                <m:t>𝑱𝑷𝑨</m:t>
                              </m:r>
                            </m:sub>
                          </m:sSub>
                        </m:num>
                        <m:den>
                          <m:r>
                            <a:rPr lang="pl-PL" sz="1600" b="1" i="1" smtClean="0">
                              <a:solidFill>
                                <a:srgbClr val="002C58"/>
                              </a:solidFill>
                              <a:effectLst/>
                              <a:latin typeface="Cambria Math" panose="02040503050406030204" pitchFamily="18" charset="0"/>
                            </a:rPr>
                            <m:t>𝟒</m:t>
                          </m:r>
                        </m:den>
                      </m:f>
                    </m:oMath>
                  </m:oMathPara>
                </a14:m>
                <a:endParaRPr lang="pl-PL" sz="1600" b="1" dirty="0">
                  <a:solidFill>
                    <a:srgbClr val="002C58"/>
                  </a:solidFill>
                </a:endParaRPr>
              </a:p>
              <a:p>
                <a:pPr algn="ctr"/>
                <a:endParaRPr lang="pl-PL" sz="1600" b="0" i="0" dirty="0">
                  <a:solidFill>
                    <a:srgbClr val="002C58"/>
                  </a:solidFill>
                  <a:effectLst/>
                  <a:latin typeface="Roboto" panose="02000000000000000000" pitchFamily="2" charset="0"/>
                </a:endParaRPr>
              </a:p>
              <a:p>
                <a:pPr algn="ctr"/>
                <a:r>
                  <a:rPr lang="pl-PL" sz="1600" b="0" i="0" dirty="0">
                    <a:solidFill>
                      <a:srgbClr val="002C58"/>
                    </a:solidFill>
                    <a:effectLst/>
                    <a:latin typeface="Roboto" panose="02000000000000000000" pitchFamily="2" charset="0"/>
                  </a:rPr>
                  <a:t>Skala oceny (Wykład / Laboratoria):</a:t>
                </a:r>
              </a:p>
              <a:p>
                <a:pPr algn="ctr"/>
                <a:r>
                  <a:rPr lang="pl-PL" sz="1600" b="0" i="0" dirty="0">
                    <a:solidFill>
                      <a:srgbClr val="002C58"/>
                    </a:solidFill>
                    <a:effectLst/>
                    <a:latin typeface="Roboto" panose="02000000000000000000" pitchFamily="2" charset="0"/>
                  </a:rPr>
                  <a:t>Ocena 5,0 - 91-100% łącznej ilości punktów</a:t>
                </a:r>
              </a:p>
              <a:p>
                <a:pPr algn="ctr"/>
                <a:r>
                  <a:rPr lang="pl-PL" sz="1600" b="0" i="0" dirty="0">
                    <a:solidFill>
                      <a:srgbClr val="002C58"/>
                    </a:solidFill>
                    <a:effectLst/>
                    <a:latin typeface="Roboto" panose="02000000000000000000" pitchFamily="2" charset="0"/>
                  </a:rPr>
                  <a:t>Ocena 4,5 - 81- 90 % łącznej ilości punktów</a:t>
                </a:r>
              </a:p>
              <a:p>
                <a:pPr algn="ctr"/>
                <a:r>
                  <a:rPr lang="pl-PL" sz="1600" b="0" i="0" dirty="0">
                    <a:solidFill>
                      <a:srgbClr val="002C58"/>
                    </a:solidFill>
                    <a:effectLst/>
                    <a:latin typeface="Roboto" panose="02000000000000000000" pitchFamily="2" charset="0"/>
                  </a:rPr>
                  <a:t>Ocena 4,0 - 71 - 80 % łącznej ilości punktów</a:t>
                </a:r>
              </a:p>
              <a:p>
                <a:pPr algn="ctr"/>
                <a:r>
                  <a:rPr lang="pl-PL" sz="1600" b="0" i="0" dirty="0">
                    <a:solidFill>
                      <a:srgbClr val="002C58"/>
                    </a:solidFill>
                    <a:effectLst/>
                    <a:latin typeface="Roboto" panose="02000000000000000000" pitchFamily="2" charset="0"/>
                  </a:rPr>
                  <a:t>Ocena 3,5 - 61- 70 % łącznej ilości punktów</a:t>
                </a:r>
              </a:p>
              <a:p>
                <a:pPr algn="ctr"/>
                <a:r>
                  <a:rPr lang="pl-PL" sz="1600" b="0" i="0" dirty="0">
                    <a:solidFill>
                      <a:srgbClr val="002C58"/>
                    </a:solidFill>
                    <a:effectLst/>
                    <a:latin typeface="Roboto" panose="02000000000000000000" pitchFamily="2" charset="0"/>
                  </a:rPr>
                  <a:t>Ocena 3,0 - 51- 60 % łącznej ilości punktów</a:t>
                </a:r>
              </a:p>
              <a:p>
                <a:pPr algn="ctr"/>
                <a:r>
                  <a:rPr lang="pl-PL" sz="1600" b="0" i="0" dirty="0">
                    <a:solidFill>
                      <a:srgbClr val="002C58"/>
                    </a:solidFill>
                    <a:effectLst/>
                    <a:latin typeface="Roboto" panose="02000000000000000000" pitchFamily="2" charset="0"/>
                  </a:rPr>
                  <a:t>Ocena 2,0 - poniżej 51% punktów</a:t>
                </a:r>
              </a:p>
              <a:p>
                <a:pPr algn="ctr"/>
                <a:br>
                  <a:rPr lang="pl-PL" sz="1600" b="1" dirty="0">
                    <a:solidFill>
                      <a:srgbClr val="002C58"/>
                    </a:solidFill>
                  </a:rPr>
                </a:br>
                <a:r>
                  <a:rPr lang="pl-PL" sz="1200" b="1" i="0" dirty="0">
                    <a:solidFill>
                      <a:srgbClr val="002C58"/>
                    </a:solidFill>
                    <a:effectLst/>
                    <a:latin typeface="Roboto" panose="02000000000000000000" pitchFamily="2" charset="0"/>
                  </a:rPr>
                  <a:t>Ocena 2.0 przyznawana jest studentowi w przypadku stwierdzenia, że nie jest on samodzielny przy wykonywaniu zadań.</a:t>
                </a:r>
                <a:endParaRPr lang="de-DE" sz="1600" b="1" dirty="0">
                  <a:solidFill>
                    <a:srgbClr val="002C58"/>
                  </a:solidFill>
                  <a:latin typeface="Helvetica" panose="020B0604020202020204" pitchFamily="34" charset="0"/>
                  <a:cs typeface="Helvetica" panose="020B0604020202020204" pitchFamily="34" charset="0"/>
                </a:endParaRPr>
              </a:p>
            </p:txBody>
          </p:sp>
        </mc:Choice>
        <mc:Fallback xmlns="">
          <p:sp>
            <p:nvSpPr>
              <p:cNvPr id="16" name="TextBox 15">
                <a:extLst>
                  <a:ext uri="{FF2B5EF4-FFF2-40B4-BE49-F238E27FC236}">
                    <a16:creationId xmlns:a16="http://schemas.microsoft.com/office/drawing/2014/main" id="{14F0BB2A-964B-1F76-EC31-0F2D2A2E730D}"/>
                  </a:ext>
                </a:extLst>
              </p:cNvPr>
              <p:cNvSpPr txBox="1">
                <a:spLocks noRot="1" noChangeAspect="1" noMove="1" noResize="1" noEditPoints="1" noAdjustHandles="1" noChangeArrowheads="1" noChangeShapeType="1" noTextEdit="1"/>
              </p:cNvSpPr>
              <p:nvPr/>
            </p:nvSpPr>
            <p:spPr>
              <a:xfrm>
                <a:off x="561645" y="604852"/>
                <a:ext cx="11068710" cy="5678157"/>
              </a:xfrm>
              <a:prstGeom prst="rect">
                <a:avLst/>
              </a:prstGeom>
              <a:blipFill>
                <a:blip r:embed="rId3"/>
                <a:stretch>
                  <a:fillRect l="-344" t="-223" r="-344"/>
                </a:stretch>
              </a:blipFill>
            </p:spPr>
            <p:txBody>
              <a:bodyPr/>
              <a:lstStyle/>
              <a:p>
                <a:r>
                  <a:rPr lang="pl-PL">
                    <a:noFill/>
                  </a:rPr>
                  <a:t> </a:t>
                </a:r>
              </a:p>
            </p:txBody>
          </p:sp>
        </mc:Fallback>
      </mc:AlternateContent>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109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645885" y="733468"/>
            <a:ext cx="11004479" cy="6776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Nagłówki HTTP</a:t>
            </a:r>
          </a:p>
          <a:p>
            <a:r>
              <a:rPr lang="pl-PL" sz="1600" b="0" kern="0">
                <a:latin typeface="Helvetica" pitchFamily="2" charset="0"/>
              </a:rPr>
              <a:t>Metadane, przesyłane w formie </a:t>
            </a:r>
            <a:r>
              <a:rPr lang="pl-PL" sz="1600" b="0" kern="0" err="1">
                <a:latin typeface="Helvetica" pitchFamily="2" charset="0"/>
              </a:rPr>
              <a:t>klucz:wartość</a:t>
            </a:r>
            <a:endParaRPr lang="pl-PL" sz="1600" b="0" kern="0">
              <a:latin typeface="Helvetica" pitchFamily="2" charset="0"/>
            </a:endParaRPr>
          </a:p>
        </p:txBody>
      </p:sp>
      <p:graphicFrame>
        <p:nvGraphicFramePr>
          <p:cNvPr id="9" name="Table 6">
            <a:extLst>
              <a:ext uri="{FF2B5EF4-FFF2-40B4-BE49-F238E27FC236}">
                <a16:creationId xmlns:a16="http://schemas.microsoft.com/office/drawing/2014/main" id="{5D0A114F-6CFD-0C22-265C-5D2C1E6525A0}"/>
              </a:ext>
            </a:extLst>
          </p:cNvPr>
          <p:cNvGraphicFramePr>
            <a:graphicFrameLocks noGrp="1"/>
          </p:cNvGraphicFramePr>
          <p:nvPr/>
        </p:nvGraphicFramePr>
        <p:xfrm>
          <a:off x="645885" y="1564898"/>
          <a:ext cx="10960406" cy="4270971"/>
        </p:xfrm>
        <a:graphic>
          <a:graphicData uri="http://schemas.openxmlformats.org/drawingml/2006/table">
            <a:tbl>
              <a:tblPr firstRow="1">
                <a:tableStyleId>{93296810-A885-4BE3-A3E7-6D5BEEA58F35}</a:tableStyleId>
              </a:tblPr>
              <a:tblGrid>
                <a:gridCol w="1455350">
                  <a:extLst>
                    <a:ext uri="{9D8B030D-6E8A-4147-A177-3AD203B41FA5}">
                      <a16:colId xmlns:a16="http://schemas.microsoft.com/office/drawing/2014/main" val="20000"/>
                    </a:ext>
                  </a:extLst>
                </a:gridCol>
                <a:gridCol w="3952046">
                  <a:extLst>
                    <a:ext uri="{9D8B030D-6E8A-4147-A177-3AD203B41FA5}">
                      <a16:colId xmlns:a16="http://schemas.microsoft.com/office/drawing/2014/main" val="20001"/>
                    </a:ext>
                  </a:extLst>
                </a:gridCol>
                <a:gridCol w="3653468">
                  <a:extLst>
                    <a:ext uri="{9D8B030D-6E8A-4147-A177-3AD203B41FA5}">
                      <a16:colId xmlns:a16="http://schemas.microsoft.com/office/drawing/2014/main" val="20002"/>
                    </a:ext>
                  </a:extLst>
                </a:gridCol>
                <a:gridCol w="1002913">
                  <a:extLst>
                    <a:ext uri="{9D8B030D-6E8A-4147-A177-3AD203B41FA5}">
                      <a16:colId xmlns:a16="http://schemas.microsoft.com/office/drawing/2014/main" val="20003"/>
                    </a:ext>
                  </a:extLst>
                </a:gridCol>
                <a:gridCol w="896629">
                  <a:extLst>
                    <a:ext uri="{9D8B030D-6E8A-4147-A177-3AD203B41FA5}">
                      <a16:colId xmlns:a16="http://schemas.microsoft.com/office/drawing/2014/main" val="20004"/>
                    </a:ext>
                  </a:extLst>
                </a:gridCol>
              </a:tblGrid>
              <a:tr h="179624">
                <a:tc>
                  <a:txBody>
                    <a:bodyPr/>
                    <a:lstStyle/>
                    <a:p>
                      <a:pPr algn="ctr" fontAlgn="base"/>
                      <a:r>
                        <a:rPr lang="pl-PL" sz="1050">
                          <a:effectLst/>
                        </a:rPr>
                        <a:t>Nagłówek</a:t>
                      </a:r>
                      <a:endParaRPr lang="pl-PL" sz="1050" b="1">
                        <a:effectLst/>
                        <a:latin typeface="+mj-lt"/>
                      </a:endParaRPr>
                    </a:p>
                  </a:txBody>
                  <a:tcPr marL="28190" marR="28190" marT="14095" marB="14095" anchor="ctr"/>
                </a:tc>
                <a:tc>
                  <a:txBody>
                    <a:bodyPr/>
                    <a:lstStyle/>
                    <a:p>
                      <a:pPr algn="ctr" fontAlgn="base"/>
                      <a:r>
                        <a:rPr lang="pl-PL" sz="1050">
                          <a:effectLst/>
                        </a:rPr>
                        <a:t>Opis</a:t>
                      </a:r>
                      <a:endParaRPr lang="pl-PL" sz="1050" b="1">
                        <a:effectLst/>
                        <a:latin typeface="+mj-lt"/>
                      </a:endParaRPr>
                    </a:p>
                  </a:txBody>
                  <a:tcPr marL="28190" marR="28190" marT="14095" marB="14095" anchor="ctr"/>
                </a:tc>
                <a:tc>
                  <a:txBody>
                    <a:bodyPr/>
                    <a:lstStyle/>
                    <a:p>
                      <a:pPr algn="ctr" fontAlgn="base"/>
                      <a:r>
                        <a:rPr lang="pl-PL" sz="1050">
                          <a:effectLst/>
                        </a:rPr>
                        <a:t>Przykład</a:t>
                      </a:r>
                      <a:endParaRPr lang="pl-PL" sz="1050" b="1">
                        <a:effectLst/>
                        <a:latin typeface="+mj-lt"/>
                      </a:endParaRPr>
                    </a:p>
                  </a:txBody>
                  <a:tcPr marL="28190" marR="28190" marT="14095" marB="14095" anchor="ctr"/>
                </a:tc>
                <a:tc>
                  <a:txBody>
                    <a:bodyPr/>
                    <a:lstStyle/>
                    <a:p>
                      <a:pPr algn="ctr" fontAlgn="base"/>
                      <a:r>
                        <a:rPr lang="pl-PL" sz="1050">
                          <a:effectLst/>
                        </a:rPr>
                        <a:t>Request</a:t>
                      </a:r>
                      <a:endParaRPr lang="pl-PL" sz="1050" b="1">
                        <a:effectLst/>
                        <a:latin typeface="+mj-lt"/>
                      </a:endParaRPr>
                    </a:p>
                  </a:txBody>
                  <a:tcPr marL="28190" marR="28190" marT="14095" marB="14095" anchor="ctr"/>
                </a:tc>
                <a:tc>
                  <a:txBody>
                    <a:bodyPr/>
                    <a:lstStyle/>
                    <a:p>
                      <a:pPr algn="ctr" fontAlgn="base"/>
                      <a:r>
                        <a:rPr lang="pl-PL" sz="1050">
                          <a:effectLst/>
                        </a:rPr>
                        <a:t>Response</a:t>
                      </a:r>
                      <a:endParaRPr lang="pl-PL" sz="1050" b="1">
                        <a:effectLst/>
                        <a:latin typeface="+mj-lt"/>
                      </a:endParaRPr>
                    </a:p>
                  </a:txBody>
                  <a:tcPr marL="28190" marR="28190" marT="14095" marB="14095" anchor="ctr"/>
                </a:tc>
                <a:extLst>
                  <a:ext uri="{0D108BD9-81ED-4DB2-BD59-A6C34878D82A}">
                    <a16:rowId xmlns:a16="http://schemas.microsoft.com/office/drawing/2014/main" val="10000"/>
                  </a:ext>
                </a:extLst>
              </a:tr>
              <a:tr h="210002">
                <a:tc>
                  <a:txBody>
                    <a:bodyPr/>
                    <a:lstStyle/>
                    <a:p>
                      <a:pPr algn="l" fontAlgn="base"/>
                      <a:r>
                        <a:rPr lang="pl-PL" sz="1050">
                          <a:effectLst/>
                        </a:rPr>
                        <a:t>Content-Type</a:t>
                      </a:r>
                      <a:endParaRPr lang="pl-PL" sz="1050" b="0">
                        <a:effectLst/>
                        <a:latin typeface="+mj-lt"/>
                      </a:endParaRPr>
                    </a:p>
                  </a:txBody>
                  <a:tcPr marL="28190" marR="28190" marT="14095" marB="14095" anchor="ctr"/>
                </a:tc>
                <a:tc>
                  <a:txBody>
                    <a:bodyPr/>
                    <a:lstStyle/>
                    <a:p>
                      <a:pPr algn="l" fontAlgn="base"/>
                      <a:r>
                        <a:rPr lang="pl-PL" sz="1050">
                          <a:effectLst/>
                        </a:rPr>
                        <a:t>określa, jakiego typu dane są przesyłane</a:t>
                      </a:r>
                      <a:endParaRPr lang="pl-PL" sz="1050" b="0">
                        <a:effectLst/>
                        <a:latin typeface="+mj-lt"/>
                      </a:endParaRPr>
                    </a:p>
                  </a:txBody>
                  <a:tcPr marL="28190" marR="28190" marT="14095" marB="14095" anchor="ctr"/>
                </a:tc>
                <a:tc>
                  <a:txBody>
                    <a:bodyPr/>
                    <a:lstStyle/>
                    <a:p>
                      <a:pPr algn="l" fontAlgn="base"/>
                      <a:r>
                        <a:rPr lang="pl-PL" sz="1050">
                          <a:effectLst/>
                        </a:rPr>
                        <a:t>Content-Type: application/json</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 </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baseline="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1"/>
                  </a:ext>
                </a:extLst>
              </a:tr>
              <a:tr h="332345">
                <a:tc>
                  <a:txBody>
                    <a:bodyPr/>
                    <a:lstStyle/>
                    <a:p>
                      <a:pPr algn="l" fontAlgn="base"/>
                      <a:r>
                        <a:rPr lang="pl-PL" sz="1050">
                          <a:effectLst/>
                        </a:rPr>
                        <a:t>Content-</a:t>
                      </a:r>
                      <a:r>
                        <a:rPr lang="pl-PL" sz="1050" err="1">
                          <a:effectLst/>
                        </a:rPr>
                        <a:t>Length</a:t>
                      </a:r>
                      <a:endParaRPr lang="pl-PL" sz="1050" b="0">
                        <a:effectLst/>
                        <a:latin typeface="+mj-lt"/>
                      </a:endParaRPr>
                    </a:p>
                  </a:txBody>
                  <a:tcPr marL="28190" marR="28190" marT="14095" marB="14095" anchor="ctr"/>
                </a:tc>
                <a:tc>
                  <a:txBody>
                    <a:bodyPr/>
                    <a:lstStyle/>
                    <a:p>
                      <a:pPr algn="l" fontAlgn="base"/>
                      <a:r>
                        <a:rPr lang="pl-PL" sz="1050">
                          <a:effectLst/>
                        </a:rPr>
                        <a:t>zawiera informacje ile danych jest przesyłanych (</a:t>
                      </a:r>
                      <a:r>
                        <a:rPr lang="pl-PL" sz="1050" err="1">
                          <a:effectLst/>
                        </a:rPr>
                        <a:t>bytes</a:t>
                      </a:r>
                      <a:r>
                        <a:rPr lang="pl-PL" sz="1050">
                          <a:effectLst/>
                        </a:rPr>
                        <a:t>)</a:t>
                      </a:r>
                      <a:endParaRPr lang="pl-PL" sz="1050" b="0">
                        <a:effectLst/>
                        <a:latin typeface="+mj-lt"/>
                      </a:endParaRPr>
                    </a:p>
                  </a:txBody>
                  <a:tcPr marL="28190" marR="28190" marT="14095" marB="14095" anchor="ctr"/>
                </a:tc>
                <a:tc>
                  <a:txBody>
                    <a:bodyPr/>
                    <a:lstStyle/>
                    <a:p>
                      <a:pPr algn="l" fontAlgn="base"/>
                      <a:r>
                        <a:rPr lang="pl-PL" sz="1050">
                          <a:effectLst/>
                        </a:rPr>
                        <a:t>Content-Length: 20</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2"/>
                  </a:ext>
                </a:extLst>
              </a:tr>
              <a:tr h="463911">
                <a:tc>
                  <a:txBody>
                    <a:bodyPr/>
                    <a:lstStyle/>
                    <a:p>
                      <a:pPr algn="l" fontAlgn="base"/>
                      <a:r>
                        <a:rPr lang="pl-PL" sz="1050">
                          <a:effectLst/>
                        </a:rPr>
                        <a:t>Set-Cookie</a:t>
                      </a:r>
                      <a:endParaRPr lang="pl-PL" sz="1050" b="0">
                        <a:effectLst/>
                        <a:latin typeface="+mj-lt"/>
                      </a:endParaRPr>
                    </a:p>
                  </a:txBody>
                  <a:tcPr marL="28190" marR="28190" marT="14095" marB="14095" anchor="ctr"/>
                </a:tc>
                <a:tc>
                  <a:txBody>
                    <a:bodyPr/>
                    <a:lstStyle/>
                    <a:p>
                      <a:pPr algn="l" fontAlgn="base"/>
                      <a:r>
                        <a:rPr lang="pl-PL" sz="1050">
                          <a:effectLst/>
                        </a:rPr>
                        <a:t>polecenie serwera, aby przeglądarka ustawiła wartości Cookie</a:t>
                      </a:r>
                      <a:endParaRPr lang="pl-PL" sz="1050" b="0">
                        <a:effectLst/>
                        <a:latin typeface="+mj-lt"/>
                      </a:endParaRPr>
                    </a:p>
                  </a:txBody>
                  <a:tcPr marL="28190" marR="28190" marT="14095" marB="14095" anchor="ctr"/>
                </a:tc>
                <a:tc>
                  <a:txBody>
                    <a:bodyPr/>
                    <a:lstStyle/>
                    <a:p>
                      <a:pPr algn="l" fontAlgn="base"/>
                      <a:r>
                        <a:rPr lang="pl-PL" sz="1050">
                          <a:effectLst/>
                        </a:rPr>
                        <a:t>Set-Cookie: UserID=JanNowak; SeenTutorial=1</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920810222"/>
                  </a:ext>
                </a:extLst>
              </a:tr>
              <a:tr h="463911">
                <a:tc>
                  <a:txBody>
                    <a:bodyPr/>
                    <a:lstStyle/>
                    <a:p>
                      <a:pPr algn="l" fontAlgn="base"/>
                      <a:r>
                        <a:rPr lang="pl-PL" sz="1050">
                          <a:effectLst/>
                        </a:rPr>
                        <a:t>Cookie</a:t>
                      </a:r>
                      <a:endParaRPr lang="pl-PL" sz="1050" b="0">
                        <a:effectLst/>
                        <a:latin typeface="+mj-lt"/>
                      </a:endParaRPr>
                    </a:p>
                  </a:txBody>
                  <a:tcPr marL="28190" marR="28190" marT="14095" marB="14095" anchor="ctr"/>
                </a:tc>
                <a:tc>
                  <a:txBody>
                    <a:bodyPr/>
                    <a:lstStyle/>
                    <a:p>
                      <a:pPr algn="l" fontAlgn="base"/>
                      <a:r>
                        <a:rPr lang="pl-PL" sz="1050">
                          <a:effectLst/>
                        </a:rPr>
                        <a:t>Może przechowywać wiele wartości w postaci klucz=wartość, pary oddzielane są od siebie średnikami.</a:t>
                      </a:r>
                      <a:endParaRPr lang="pl-PL" sz="1050" b="0">
                        <a:effectLst/>
                        <a:latin typeface="+mj-lt"/>
                      </a:endParaRPr>
                    </a:p>
                  </a:txBody>
                  <a:tcPr marL="28190" marR="28190" marT="14095" marB="14095" anchor="ctr"/>
                </a:tc>
                <a:tc>
                  <a:txBody>
                    <a:bodyPr/>
                    <a:lstStyle/>
                    <a:p>
                      <a:pPr algn="l" fontAlgn="base"/>
                      <a:r>
                        <a:rPr lang="pl-PL" sz="1050">
                          <a:effectLst/>
                        </a:rPr>
                        <a:t>Cookie: AcceptedCookiePolicy=1; Country=Poland;</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3"/>
                  </a:ext>
                </a:extLst>
              </a:tr>
              <a:tr h="485065">
                <a:tc>
                  <a:txBody>
                    <a:bodyPr/>
                    <a:lstStyle/>
                    <a:p>
                      <a:pPr algn="l" fontAlgn="base"/>
                      <a:r>
                        <a:rPr lang="pl-PL" sz="1050">
                          <a:effectLst/>
                        </a:rPr>
                        <a:t>Location</a:t>
                      </a:r>
                      <a:endParaRPr lang="pl-PL" sz="1050" b="0">
                        <a:effectLst/>
                        <a:latin typeface="+mj-lt"/>
                      </a:endParaRPr>
                    </a:p>
                  </a:txBody>
                  <a:tcPr marL="28190" marR="28190" marT="14095" marB="14095" anchor="ctr"/>
                </a:tc>
                <a:tc>
                  <a:txBody>
                    <a:bodyPr/>
                    <a:lstStyle/>
                    <a:p>
                      <a:pPr algn="l" fontAlgn="base"/>
                      <a:r>
                        <a:rPr lang="pl-PL" sz="1050">
                          <a:effectLst/>
                        </a:rPr>
                        <a:t>instruuje przeglądarkę o tym, że ma wykonać zapytanie pod inny adres. W ten sposób (w połaczeniu ze statusem np. 302) w aplikacji możemy przekierowywać pod inny adres</a:t>
                      </a:r>
                      <a:endParaRPr lang="pl-PL" sz="1050" b="0">
                        <a:effectLst/>
                        <a:latin typeface="+mj-lt"/>
                      </a:endParaRPr>
                    </a:p>
                  </a:txBody>
                  <a:tcPr marL="28190" marR="28190" marT="14095" marB="14095" anchor="ctr"/>
                </a:tc>
                <a:tc>
                  <a:txBody>
                    <a:bodyPr/>
                    <a:lstStyle/>
                    <a:p>
                      <a:pPr algn="l" fontAlgn="base"/>
                      <a:r>
                        <a:rPr lang="pl-PL" sz="1050">
                          <a:effectLst/>
                        </a:rPr>
                        <a:t>Location: http://calieminnaaplikacja.com.pl/nowawersja</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5"/>
                  </a:ext>
                </a:extLst>
              </a:tr>
              <a:tr h="400433">
                <a:tc>
                  <a:txBody>
                    <a:bodyPr/>
                    <a:lstStyle/>
                    <a:p>
                      <a:pPr algn="l" fontAlgn="base"/>
                      <a:r>
                        <a:rPr lang="pl-PL" sz="1050">
                          <a:effectLst/>
                        </a:rPr>
                        <a:t>Last-Modified</a:t>
                      </a:r>
                      <a:endParaRPr lang="pl-PL" sz="1050" b="0">
                        <a:effectLst/>
                        <a:latin typeface="+mj-lt"/>
                      </a:endParaRPr>
                    </a:p>
                  </a:txBody>
                  <a:tcPr marL="28190" marR="28190" marT="14095" marB="14095" anchor="ctr"/>
                </a:tc>
                <a:tc>
                  <a:txBody>
                    <a:bodyPr/>
                    <a:lstStyle/>
                    <a:p>
                      <a:pPr algn="l" fontAlgn="base"/>
                      <a:r>
                        <a:rPr lang="pl-PL" sz="1050">
                          <a:effectLst/>
                        </a:rPr>
                        <a:t>może poinformować, kiedy nastąpiła ostatnia zmiana zawartości. </a:t>
                      </a:r>
                      <a:endParaRPr lang="pl-PL" sz="1050" b="0">
                        <a:effectLst/>
                        <a:latin typeface="+mj-lt"/>
                      </a:endParaRPr>
                    </a:p>
                  </a:txBody>
                  <a:tcPr marL="28190" marR="28190" marT="14095" marB="14095" anchor="ctr"/>
                </a:tc>
                <a:tc>
                  <a:txBody>
                    <a:bodyPr/>
                    <a:lstStyle/>
                    <a:p>
                      <a:pPr algn="l" fontAlgn="base"/>
                      <a:r>
                        <a:rPr lang="pl-PL" sz="1050">
                          <a:effectLst/>
                        </a:rPr>
                        <a:t>Last-Modified: Tue, 15 May 2015 12:45:26 GMT</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6"/>
                  </a:ext>
                </a:extLst>
              </a:tr>
              <a:tr h="485065">
                <a:tc>
                  <a:txBody>
                    <a:bodyPr/>
                    <a:lstStyle/>
                    <a:p>
                      <a:pPr algn="l" fontAlgn="base"/>
                      <a:r>
                        <a:rPr lang="pl-PL" sz="1050">
                          <a:effectLst/>
                        </a:rPr>
                        <a:t>Content-Disposition</a:t>
                      </a:r>
                      <a:endParaRPr lang="pl-PL" sz="1050" b="0">
                        <a:effectLst/>
                        <a:latin typeface="+mj-lt"/>
                      </a:endParaRPr>
                    </a:p>
                  </a:txBody>
                  <a:tcPr marL="28190" marR="28190" marT="14095" marB="14095" anchor="ctr"/>
                </a:tc>
                <a:tc>
                  <a:txBody>
                    <a:bodyPr/>
                    <a:lstStyle/>
                    <a:p>
                      <a:pPr algn="l" fontAlgn="base"/>
                      <a:r>
                        <a:rPr lang="pl-PL" sz="1050">
                          <a:effectLst/>
                        </a:rPr>
                        <a:t>może poinstuować przeglądarkę, aby zamiast wyświelać treść, pobrała ją. Można też określić nazwę, pod jaką przeglądarka powinna zasugerować zapisanie pliku</a:t>
                      </a:r>
                      <a:endParaRPr lang="pl-PL" sz="1050" b="0">
                        <a:effectLst/>
                        <a:latin typeface="+mj-lt"/>
                      </a:endParaRPr>
                    </a:p>
                  </a:txBody>
                  <a:tcPr marL="28190" marR="28190" marT="14095" marB="14095" anchor="ctr"/>
                </a:tc>
                <a:tc>
                  <a:txBody>
                    <a:bodyPr/>
                    <a:lstStyle/>
                    <a:p>
                      <a:pPr algn="l" fontAlgn="base"/>
                      <a:r>
                        <a:rPr lang="pl-PL" sz="1050">
                          <a:effectLst/>
                        </a:rPr>
                        <a:t>Content-Disposition: attachment; filename=“raport_roczny.pdf”</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7"/>
                  </a:ext>
                </a:extLst>
              </a:tr>
              <a:tr h="637786">
                <a:tc>
                  <a:txBody>
                    <a:bodyPr/>
                    <a:lstStyle/>
                    <a:p>
                      <a:pPr algn="l" fontAlgn="base"/>
                      <a:r>
                        <a:rPr lang="pl-PL" sz="1050">
                          <a:effectLst/>
                        </a:rPr>
                        <a:t>Host</a:t>
                      </a:r>
                      <a:endParaRPr lang="pl-PL" sz="1050" b="0">
                        <a:effectLst/>
                        <a:latin typeface="+mj-lt"/>
                      </a:endParaRPr>
                    </a:p>
                  </a:txBody>
                  <a:tcPr marL="28190" marR="28190" marT="14095" marB="14095" anchor="ctr"/>
                </a:tc>
                <a:tc>
                  <a:txBody>
                    <a:bodyPr/>
                    <a:lstStyle/>
                    <a:p>
                      <a:pPr algn="l" fontAlgn="base"/>
                      <a:r>
                        <a:rPr lang="pl-PL" sz="1050" b="1">
                          <a:effectLst/>
                        </a:rPr>
                        <a:t>obowiązkowy</a:t>
                      </a:r>
                      <a:r>
                        <a:rPr lang="pl-PL" sz="1050">
                          <a:effectLst/>
                        </a:rPr>
                        <a:t>, informuje serwer pod jaki adres domeny chcemy wysłać zapytanie (może to być też adres IP). Pomaga to serwerom obsługującym wiele domen prawidłowo przekierowywać zapytania</a:t>
                      </a:r>
                      <a:endParaRPr lang="pl-PL" sz="1050" b="0">
                        <a:effectLst/>
                        <a:latin typeface="+mj-lt"/>
                      </a:endParaRPr>
                    </a:p>
                  </a:txBody>
                  <a:tcPr marL="28190" marR="28190" marT="14095" marB="14095" anchor="ctr"/>
                </a:tc>
                <a:tc>
                  <a:txBody>
                    <a:bodyPr/>
                    <a:lstStyle/>
                    <a:p>
                      <a:pPr algn="l" fontAlgn="base"/>
                      <a:r>
                        <a:rPr lang="pl-PL" sz="1050">
                          <a:effectLst/>
                        </a:rPr>
                        <a:t>Host: </a:t>
                      </a:r>
                      <a:r>
                        <a:rPr lang="pl-PL" sz="1050" err="1">
                          <a:effectLst/>
                        </a:rPr>
                        <a:t>www.kobietydokodu.pl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8"/>
                  </a:ext>
                </a:extLst>
              </a:tr>
              <a:tr h="527389">
                <a:tc>
                  <a:txBody>
                    <a:bodyPr/>
                    <a:lstStyle/>
                    <a:p>
                      <a:pPr algn="l" fontAlgn="base"/>
                      <a:r>
                        <a:rPr lang="pl-PL" sz="1050">
                          <a:effectLst/>
                        </a:rPr>
                        <a:t>Accept</a:t>
                      </a:r>
                      <a:endParaRPr lang="pl-PL" sz="1050" b="0">
                        <a:effectLst/>
                        <a:latin typeface="+mj-lt"/>
                      </a:endParaRPr>
                    </a:p>
                  </a:txBody>
                  <a:tcPr marL="28190" marR="28190" marT="14095" marB="14095" anchor="ctr"/>
                </a:tc>
                <a:tc>
                  <a:txBody>
                    <a:bodyPr/>
                    <a:lstStyle/>
                    <a:p>
                      <a:pPr algn="l" fontAlgn="base"/>
                      <a:r>
                        <a:rPr lang="pl-PL" sz="1050">
                          <a:effectLst/>
                        </a:rPr>
                        <a:t>klient informuje serwer, jakiego typu odpowiedzi akceptuje. Dzięki temu serwer może zadecydować o wysłaniu odpowiedzi np. w XML a nie JSON, co ma zastosowanie w wielu API</a:t>
                      </a:r>
                      <a:endParaRPr lang="pl-PL" sz="1050" b="0">
                        <a:effectLst/>
                        <a:latin typeface="+mj-lt"/>
                      </a:endParaRPr>
                    </a:p>
                  </a:txBody>
                  <a:tcPr marL="28190" marR="28190" marT="14095" marB="14095" anchor="ctr"/>
                </a:tc>
                <a:tc>
                  <a:txBody>
                    <a:bodyPr/>
                    <a:lstStyle/>
                    <a:p>
                      <a:pPr algn="l" fontAlgn="base"/>
                      <a:r>
                        <a:rPr lang="pl-PL" sz="1050">
                          <a:effectLst/>
                        </a:rPr>
                        <a:t>Accept: application/xml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kern="1200">
                        <a:solidFill>
                          <a:schemeClr val="dk1"/>
                        </a:solidFill>
                        <a:effectLst/>
                        <a:latin typeface="+mn-lt"/>
                        <a:ea typeface="+mn-ea"/>
                        <a:cs typeface="+mn-cs"/>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9"/>
                  </a:ext>
                </a:extLst>
              </a:tr>
            </a:tbl>
          </a:graphicData>
        </a:graphic>
      </p:graphicFrame>
      <p:sp>
        <p:nvSpPr>
          <p:cNvPr id="10" name="Source">
            <a:extLst>
              <a:ext uri="{FF2B5EF4-FFF2-40B4-BE49-F238E27FC236}">
                <a16:creationId xmlns:a16="http://schemas.microsoft.com/office/drawing/2014/main" id="{63C4AEEA-FB09-3C47-80A5-F2AEF6D34953}"/>
              </a:ext>
            </a:extLst>
          </p:cNvPr>
          <p:cNvSpPr txBox="1"/>
          <p:nvPr/>
        </p:nvSpPr>
        <p:spPr bwMode="auto">
          <a:xfrm>
            <a:off x="645885" y="5927447"/>
            <a:ext cx="11376024" cy="17440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a:latin typeface="Verdana" panose="020B0604030504040204" pitchFamily="34" charset="0"/>
              </a:rPr>
              <a:t>	Źródło:	</a:t>
            </a:r>
            <a:r>
              <a:rPr lang="pl-PL" sz="800">
                <a:latin typeface="Verdana" panose="020B0604030504040204" pitchFamily="34" charset="0"/>
                <a:hlinkClick r:id="rId6"/>
              </a:rPr>
              <a:t>https://developer.mozilla.org/en-US/docs/Glossary/Request_header</a:t>
            </a:r>
            <a:r>
              <a:rPr lang="pl-PL" sz="800">
                <a:latin typeface="Verdana" panose="020B0604030504040204" pitchFamily="34" charset="0"/>
              </a:rPr>
              <a:t> </a:t>
            </a:r>
          </a:p>
        </p:txBody>
      </p:sp>
    </p:spTree>
    <p:extLst>
      <p:ext uri="{BB962C8B-B14F-4D97-AF65-F5344CB8AC3E}">
        <p14:creationId xmlns:p14="http://schemas.microsoft.com/office/powerpoint/2010/main" val="3770517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err="1">
                <a:latin typeface="Metropolis"/>
              </a:rPr>
              <a:t>simple</a:t>
            </a:r>
            <a:r>
              <a:rPr lang="pl-PL" sz="2000" b="1">
                <a:latin typeface="Metropolis"/>
              </a:rPr>
              <a:t>.</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a:t>
            </a:r>
            <a:r>
              <a:rPr lang="pl-PL" sz="2800" dirty="0">
                <a:latin typeface="Helvetica" panose="020B0604020202020204" pitchFamily="34" charset="0"/>
                <a:cs typeface="Helvetica" panose="020B0604020202020204" pitchFamily="34" charset="0"/>
              </a:rPr>
              <a:t>Protokół HTTP </a:t>
            </a:r>
            <a:r>
              <a:rPr lang="pl-PL" sz="2800" b="1" dirty="0">
                <a:latin typeface="Helvetica" panose="020B0604020202020204" pitchFamily="34" charset="0"/>
                <a:cs typeface="Helvetica" panose="020B0604020202020204" pitchFamily="34" charset="0"/>
              </a:rPr>
              <a:t>/ Spring MVC (Controller)</a:t>
            </a:r>
          </a:p>
        </p:txBody>
      </p:sp>
    </p:spTree>
    <p:extLst>
      <p:ext uri="{BB962C8B-B14F-4D97-AF65-F5344CB8AC3E}">
        <p14:creationId xmlns:p14="http://schemas.microsoft.com/office/powerpoint/2010/main" val="1062524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A3BDD31-A431-BB38-C801-BFA099B347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5146" y="1077118"/>
            <a:ext cx="9471657" cy="470376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8055079" y="5877652"/>
            <a:ext cx="6101254" cy="261610"/>
          </a:xfrm>
          <a:prstGeom prst="rect">
            <a:avLst/>
          </a:prstGeom>
          <a:noFill/>
        </p:spPr>
        <p:txBody>
          <a:bodyPr wrap="square">
            <a:spAutoFit/>
          </a:bodyPr>
          <a:lstStyle/>
          <a:p>
            <a:r>
              <a:rPr lang="pl-PL" sz="1100">
                <a:latin typeface="Helvetica" pitchFamily="2" charset="0"/>
              </a:rPr>
              <a:t>Źródło: </a:t>
            </a:r>
            <a:r>
              <a:rPr lang="pl-PL" sz="1100" err="1">
                <a:latin typeface="Helvetica" pitchFamily="2" charset="0"/>
              </a:rPr>
              <a:t>https</a:t>
            </a:r>
            <a:r>
              <a:rPr lang="pl-PL" sz="1100">
                <a:latin typeface="Helvetica" pitchFamily="2" charset="0"/>
              </a:rPr>
              <a:t>://www.w3schools.blog/spring-</a:t>
            </a:r>
            <a:r>
              <a:rPr lang="pl-PL" sz="1100" err="1">
                <a:latin typeface="Helvetica" pitchFamily="2" charset="0"/>
              </a:rPr>
              <a:t>mvc</a:t>
            </a:r>
            <a:r>
              <a:rPr lang="pl-PL" sz="1100">
                <a:latin typeface="Helvetica" pitchFamily="2" charset="0"/>
              </a:rPr>
              <a:t>-tutorial</a:t>
            </a:r>
          </a:p>
        </p:txBody>
      </p:sp>
    </p:spTree>
    <p:extLst>
      <p:ext uri="{BB962C8B-B14F-4D97-AF65-F5344CB8AC3E}">
        <p14:creationId xmlns:p14="http://schemas.microsoft.com/office/powerpoint/2010/main" val="3904375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3771875" y="802497"/>
            <a:ext cx="6101254" cy="461665"/>
          </a:xfrm>
          <a:prstGeom prst="rect">
            <a:avLst/>
          </a:prstGeom>
          <a:noFill/>
        </p:spPr>
        <p:txBody>
          <a:bodyPr wrap="square">
            <a:spAutoFit/>
          </a:bodyPr>
          <a:lstStyle/>
          <a:p>
            <a:r>
              <a:rPr lang="pl-PL" sz="2400">
                <a:latin typeface="Helvetica" pitchFamily="2" charset="0"/>
              </a:rPr>
              <a:t>Uproszczona wersja MVC</a:t>
            </a:r>
          </a:p>
        </p:txBody>
      </p:sp>
      <p:pic>
        <p:nvPicPr>
          <p:cNvPr id="3" name="Picture 5">
            <a:extLst>
              <a:ext uri="{FF2B5EF4-FFF2-40B4-BE49-F238E27FC236}">
                <a16:creationId xmlns:a16="http://schemas.microsoft.com/office/drawing/2014/main" id="{4AF9D84A-0C2A-0C48-3D52-F675F14A5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802" y="1676400"/>
            <a:ext cx="5143985" cy="3838699"/>
          </a:xfrm>
          <a:prstGeom prst="rect">
            <a:avLst/>
          </a:prstGeom>
        </p:spPr>
      </p:pic>
    </p:spTree>
    <p:extLst>
      <p:ext uri="{BB962C8B-B14F-4D97-AF65-F5344CB8AC3E}">
        <p14:creationId xmlns:p14="http://schemas.microsoft.com/office/powerpoint/2010/main" val="293657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1200329"/>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Każda akcja użytkownika (np. przycisk w przeglądarce) powoduje wysłanie żądania HTTP</a:t>
            </a:r>
          </a:p>
          <a:p>
            <a:pPr marL="285750" indent="-285750">
              <a:buFont typeface="Arial" panose="020B0604020202020204" pitchFamily="34" charset="0"/>
              <a:buChar char="•"/>
            </a:pPr>
            <a:r>
              <a:rPr lang="pl-PL">
                <a:latin typeface="Helvetica" pitchFamily="2" charset="0"/>
              </a:rPr>
              <a:t> Podobnie jak listonosz roznoszący listy, </a:t>
            </a:r>
            <a:r>
              <a:rPr lang="pl-PL" err="1">
                <a:latin typeface="Helvetica" pitchFamily="2" charset="0"/>
              </a:rPr>
              <a:t>request</a:t>
            </a:r>
            <a:r>
              <a:rPr lang="pl-PL">
                <a:latin typeface="Helvetica" pitchFamily="2" charset="0"/>
              </a:rPr>
              <a:t>(list) dostarcza konkretne informacje z punktu A do punktu B</a:t>
            </a:r>
          </a:p>
          <a:p>
            <a:pPr marL="285750" indent="-285750">
              <a:buFont typeface="Arial" panose="020B0604020202020204" pitchFamily="34" charset="0"/>
              <a:buChar char="•"/>
            </a:pPr>
            <a:r>
              <a:rPr lang="pl-PL">
                <a:latin typeface="Helvetica" pitchFamily="2" charset="0"/>
              </a:rPr>
              <a:t> Podczas cyklu życia, </a:t>
            </a:r>
            <a:r>
              <a:rPr lang="pl-PL" err="1">
                <a:latin typeface="Helvetica" pitchFamily="2" charset="0"/>
              </a:rPr>
              <a:t>request</a:t>
            </a:r>
            <a:r>
              <a:rPr lang="pl-PL">
                <a:latin typeface="Helvetica" pitchFamily="2" charset="0"/>
              </a:rPr>
              <a:t> wykonuje kilka przystanków</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Cykl życia żądania HTTP</a:t>
            </a: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576" y="2775876"/>
            <a:ext cx="5543550" cy="316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677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3785652"/>
          </a:xfrm>
          <a:prstGeom prst="rect">
            <a:avLst/>
          </a:prstGeom>
          <a:noFill/>
        </p:spPr>
        <p:txBody>
          <a:bodyPr wrap="square">
            <a:spAutoFit/>
          </a:bodyPr>
          <a:lstStyle/>
          <a:p>
            <a:pPr marL="285750" indent="-285750">
              <a:buFont typeface="Arial" panose="020B0604020202020204" pitchFamily="34" charset="0"/>
              <a:buChar char="•"/>
            </a:pPr>
            <a:r>
              <a:rPr lang="pl-PL" sz="1500" dirty="0">
                <a:latin typeface="Helvetica" pitchFamily="2" charset="0"/>
              </a:rPr>
              <a:t>Pierwszy przystanek żądania HTTP</a:t>
            </a:r>
          </a:p>
          <a:p>
            <a:pPr marL="285750" indent="-285750">
              <a:buFont typeface="Arial" panose="020B0604020202020204" pitchFamily="34" charset="0"/>
              <a:buChar char="•"/>
            </a:pPr>
            <a:r>
              <a:rPr lang="pl-PL" sz="1500" dirty="0">
                <a:latin typeface="Helvetica" pitchFamily="2" charset="0"/>
              </a:rPr>
              <a:t>Dyspozytor</a:t>
            </a:r>
          </a:p>
          <a:p>
            <a:pPr marL="285750" indent="-285750">
              <a:buFont typeface="Arial" panose="020B0604020202020204" pitchFamily="34" charset="0"/>
              <a:buChar char="•"/>
            </a:pPr>
            <a:r>
              <a:rPr lang="pl-PL" sz="1500" dirty="0">
                <a:latin typeface="Helvetica" pitchFamily="2" charset="0"/>
              </a:rPr>
              <a:t>Deleguje odpowiedzialność za poprawne przetworzenie żądania do innych komponentów</a:t>
            </a:r>
          </a:p>
          <a:p>
            <a:pPr marL="285750" indent="-285750">
              <a:buFont typeface="Arial" panose="020B0604020202020204" pitchFamily="34" charset="0"/>
              <a:buChar char="•"/>
            </a:pPr>
            <a:r>
              <a:rPr lang="pl-PL" sz="1500" dirty="0">
                <a:latin typeface="Helvetica" pitchFamily="2" charset="0"/>
              </a:rPr>
              <a:t>Przekierowuje </a:t>
            </a:r>
            <a:r>
              <a:rPr lang="pl-PL" sz="1500" dirty="0" err="1">
                <a:latin typeface="Helvetica" pitchFamily="2" charset="0"/>
              </a:rPr>
              <a:t>request</a:t>
            </a:r>
            <a:r>
              <a:rPr lang="pl-PL" sz="1500" dirty="0">
                <a:latin typeface="Helvetica" pitchFamily="2" charset="0"/>
              </a:rPr>
              <a:t> do odpowiedniego kontrolera zarejestrowanego w Spring MVC</a:t>
            </a:r>
          </a:p>
          <a:p>
            <a:pPr marL="285750" indent="-285750">
              <a:buFont typeface="Arial" panose="020B0604020202020204" pitchFamily="34" charset="0"/>
              <a:buChar char="•"/>
            </a:pPr>
            <a:endParaRPr lang="pl-PL" sz="1500" dirty="0">
              <a:latin typeface="Helvetica" pitchFamily="2" charset="0"/>
            </a:endParaRPr>
          </a:p>
          <a:p>
            <a:r>
              <a:rPr lang="pl-PL" sz="1500" dirty="0">
                <a:latin typeface="Helvetica" pitchFamily="2" charset="0"/>
              </a:rPr>
              <a:t>Zgodnie ze specyfikacją </a:t>
            </a:r>
            <a:r>
              <a:rPr lang="pl-PL" sz="1500" dirty="0" err="1">
                <a:latin typeface="Helvetica" pitchFamily="2" charset="0"/>
              </a:rPr>
              <a:t>serwletów</a:t>
            </a:r>
            <a:r>
              <a:rPr lang="pl-PL" sz="1500" dirty="0">
                <a:latin typeface="Helvetica" pitchFamily="2" charset="0"/>
              </a:rPr>
              <a:t> </a:t>
            </a:r>
            <a:r>
              <a:rPr lang="pl-PL" sz="1500" dirty="0" err="1">
                <a:latin typeface="Helvetica" pitchFamily="2" charset="0"/>
              </a:rPr>
              <a:t>DispatcherServlet</a:t>
            </a:r>
            <a:r>
              <a:rPr lang="pl-PL" sz="1500" dirty="0">
                <a:latin typeface="Helvetica" pitchFamily="2" charset="0"/>
              </a:rPr>
              <a:t> musi zostać zadeklarowany </a:t>
            </a:r>
            <a:br>
              <a:rPr lang="pl-PL" sz="1500" dirty="0">
                <a:latin typeface="Helvetica" pitchFamily="2" charset="0"/>
              </a:rPr>
            </a:br>
            <a:r>
              <a:rPr lang="pl-PL" sz="1500" dirty="0">
                <a:latin typeface="Helvetica" pitchFamily="2" charset="0"/>
              </a:rPr>
              <a:t>i zmapowany za pomocą pliku </a:t>
            </a:r>
            <a:r>
              <a:rPr lang="pl-PL" sz="1500" i="1" dirty="0" err="1">
                <a:latin typeface="Helvetica" pitchFamily="2" charset="0"/>
              </a:rPr>
              <a:t>web.xml</a:t>
            </a:r>
            <a:r>
              <a:rPr lang="pl-PL" sz="1500" dirty="0">
                <a:latin typeface="Helvetica" pitchFamily="2" charset="0"/>
              </a:rPr>
              <a:t>.</a:t>
            </a:r>
          </a:p>
          <a:p>
            <a:r>
              <a:rPr lang="pl-PL" sz="1500" b="1" dirty="0">
                <a:latin typeface="Helvetica" pitchFamily="2" charset="0"/>
              </a:rPr>
              <a:t>Wyjątek </a:t>
            </a:r>
            <a:r>
              <a:rPr lang="pl-PL" sz="1500" dirty="0">
                <a:latin typeface="Helvetica" pitchFamily="2" charset="0"/>
              </a:rPr>
              <a:t>stanowi aplikacja Spring </a:t>
            </a:r>
            <a:r>
              <a:rPr lang="pl-PL" sz="1500" dirty="0" err="1">
                <a:latin typeface="Helvetica" pitchFamily="2" charset="0"/>
              </a:rPr>
              <a:t>Boot</a:t>
            </a:r>
            <a:r>
              <a:rPr lang="pl-PL" sz="1500" dirty="0">
                <a:latin typeface="Helvetica" pitchFamily="2" charset="0"/>
              </a:rPr>
              <a:t> z szablonem startowym </a:t>
            </a:r>
            <a:r>
              <a:rPr lang="pl-PL" sz="1500" i="1" dirty="0">
                <a:latin typeface="Helvetica" pitchFamily="2" charset="0"/>
              </a:rPr>
              <a:t>spring-</a:t>
            </a:r>
            <a:r>
              <a:rPr lang="pl-PL" sz="1500" i="1" dirty="0" err="1">
                <a:latin typeface="Helvetica" pitchFamily="2" charset="0"/>
              </a:rPr>
              <a:t>boot</a:t>
            </a:r>
            <a:r>
              <a:rPr lang="pl-PL" sz="1500" i="1" dirty="0">
                <a:latin typeface="Helvetica" pitchFamily="2" charset="0"/>
              </a:rPr>
              <a:t>-starter-web</a:t>
            </a:r>
            <a:r>
              <a:rPr lang="pl-PL" sz="1500" dirty="0">
                <a:latin typeface="Helvetica" pitchFamily="2" charset="0"/>
              </a:rPr>
              <a:t> - w takim przypadku nie musimy posiadać pliku </a:t>
            </a:r>
            <a:r>
              <a:rPr lang="pl-PL" sz="1500" i="1" dirty="0" err="1">
                <a:latin typeface="Helvetica" pitchFamily="2" charset="0"/>
              </a:rPr>
              <a:t>web.xml</a:t>
            </a:r>
            <a:r>
              <a:rPr lang="pl-PL" sz="1500" dirty="0">
                <a:latin typeface="Helvetica" pitchFamily="2" charset="0"/>
              </a:rPr>
              <a:t>. Spring sam będzie wiedział o co nam chodzi.</a:t>
            </a:r>
          </a:p>
          <a:p>
            <a:endParaRPr lang="pl-PL" sz="1500" dirty="0">
              <a:latin typeface="Helvetica" pitchFamily="2" charset="0"/>
            </a:endParaRPr>
          </a:p>
          <a:p>
            <a:r>
              <a:rPr lang="pl-PL" sz="1500" dirty="0" err="1">
                <a:latin typeface="Helvetica" pitchFamily="2" charset="0"/>
              </a:rPr>
              <a:t>Servlet</a:t>
            </a:r>
            <a:r>
              <a:rPr lang="pl-PL" sz="1500" dirty="0">
                <a:latin typeface="Helvetica" pitchFamily="2" charset="0"/>
              </a:rPr>
              <a:t> 3.x nie wymaga istnienia pliku </a:t>
            </a:r>
            <a:r>
              <a:rPr lang="pl-PL" sz="1500" dirty="0" err="1">
                <a:latin typeface="Helvetica" pitchFamily="2" charset="0"/>
              </a:rPr>
              <a:t>web.xml</a:t>
            </a:r>
            <a:r>
              <a:rPr lang="pl-PL" sz="1500" dirty="0">
                <a:latin typeface="Helvetica" pitchFamily="2" charset="0"/>
              </a:rPr>
              <a:t> – konfiguracja może odbywać się </a:t>
            </a:r>
            <a:br>
              <a:rPr lang="pl-PL" sz="1500" dirty="0">
                <a:latin typeface="Helvetica" pitchFamily="2" charset="0"/>
              </a:rPr>
            </a:br>
            <a:r>
              <a:rPr lang="pl-PL" sz="1500" dirty="0">
                <a:latin typeface="Helvetica" pitchFamily="2" charset="0"/>
              </a:rPr>
              <a:t>w kodzie Java</a:t>
            </a:r>
          </a:p>
          <a:p>
            <a:endParaRPr lang="pl-PL" sz="1500" dirty="0">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Dispatcher</a:t>
            </a:r>
            <a:r>
              <a:rPr lang="pl-PL" kern="0">
                <a:latin typeface="Helvetica" pitchFamily="2" charset="0"/>
              </a:rPr>
              <a:t> </a:t>
            </a:r>
            <a:r>
              <a:rPr lang="pl-PL" kern="0" err="1">
                <a:latin typeface="Helvetica" pitchFamily="2" charset="0"/>
              </a:rPr>
              <a:t>Servlet</a:t>
            </a:r>
            <a:endParaRPr lang="pl-PL" kern="0">
              <a:latin typeface="Helvetica" pitchFamily="2" charset="0"/>
            </a:endParaRP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2345871"/>
            <a:ext cx="3790950" cy="216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458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13" y="2747932"/>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2308324"/>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Jedna aplikacja może zawierać więcej niż jeden kontroler (Controller)</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potrzebuje pomocy w decyzji, który kontroler wybrać</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konsultuje się z jednym lub więcej handlerem</a:t>
            </a:r>
          </a:p>
          <a:p>
            <a:pPr marL="285750" indent="-285750">
              <a:buFont typeface="Arial" panose="020B0604020202020204" pitchFamily="34" charset="0"/>
              <a:buChar char="•"/>
            </a:pPr>
            <a:r>
              <a:rPr lang="pl-PL">
                <a:latin typeface="Helvetica" pitchFamily="2" charset="0"/>
              </a:rPr>
              <a:t> Handler </a:t>
            </a:r>
            <a:r>
              <a:rPr lang="pl-PL" err="1">
                <a:latin typeface="Helvetica" pitchFamily="2" charset="0"/>
              </a:rPr>
              <a:t>mapping</a:t>
            </a:r>
            <a:r>
              <a:rPr lang="pl-PL">
                <a:latin typeface="Helvetica" pitchFamily="2" charset="0"/>
              </a:rPr>
              <a:t> zwraca szczególną uwagę na adres URL</a:t>
            </a:r>
          </a:p>
          <a:p>
            <a:pPr marL="285750" indent="-285750">
              <a:buFont typeface="Arial" panose="020B0604020202020204" pitchFamily="34" charset="0"/>
              <a:buChar char="•"/>
            </a:pPr>
            <a:r>
              <a:rPr lang="pl-PL">
                <a:latin typeface="Helvetica" pitchFamily="2" charset="0"/>
              </a:rPr>
              <a:t> Wybiera odpowiedni kontroler bazując na adnotacji </a:t>
            </a:r>
            <a:r>
              <a:rPr lang="pl-PL" err="1">
                <a:latin typeface="Helvetica" pitchFamily="2" charset="0"/>
              </a:rPr>
              <a:t>RequestMapping</a:t>
            </a:r>
            <a:r>
              <a:rPr lang="pl-PL">
                <a:latin typeface="Helvetica" pitchFamily="2" charset="0"/>
              </a:rPr>
              <a:t> </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Handler </a:t>
            </a:r>
            <a:r>
              <a:rPr lang="pl-PL" kern="0" err="1">
                <a:latin typeface="Helvetica" pitchFamily="2" charset="0"/>
              </a:rPr>
              <a:t>Mappings</a:t>
            </a:r>
            <a:endParaRPr lang="pl-PL" kern="0">
              <a:latin typeface="Helvetica" pitchFamily="2" charset="0"/>
            </a:endParaRPr>
          </a:p>
        </p:txBody>
      </p:sp>
    </p:spTree>
    <p:extLst>
      <p:ext uri="{BB962C8B-B14F-4D97-AF65-F5344CB8AC3E}">
        <p14:creationId xmlns:p14="http://schemas.microsoft.com/office/powerpoint/2010/main" val="315944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2" y="1173389"/>
            <a:ext cx="6041952" cy="4247317"/>
          </a:xfrm>
          <a:prstGeom prst="rect">
            <a:avLst/>
          </a:prstGeom>
          <a:noFill/>
        </p:spPr>
        <p:txBody>
          <a:bodyPr wrap="square">
            <a:spAutoFit/>
          </a:bodyPr>
          <a:lstStyle/>
          <a:p>
            <a:pPr marL="285750" indent="-285750">
              <a:buFont typeface="Arial" panose="020B0604020202020204" pitchFamily="34" charset="0"/>
              <a:buChar char="•"/>
            </a:pPr>
            <a:r>
              <a:rPr lang="pl-PL" dirty="0">
                <a:latin typeface="Helvetica" pitchFamily="2" charset="0"/>
              </a:rPr>
              <a:t>Otrzymuje </a:t>
            </a:r>
            <a:r>
              <a:rPr lang="pl-PL" dirty="0" err="1">
                <a:latin typeface="Helvetica" pitchFamily="2" charset="0"/>
              </a:rPr>
              <a:t>request</a:t>
            </a:r>
            <a:r>
              <a:rPr lang="pl-PL" dirty="0">
                <a:latin typeface="Helvetica" pitchFamily="2" charset="0"/>
              </a:rPr>
              <a:t> po wskazaniu go przez Handler </a:t>
            </a:r>
            <a:r>
              <a:rPr lang="pl-PL" dirty="0" err="1">
                <a:latin typeface="Helvetica" pitchFamily="2" charset="0"/>
              </a:rPr>
              <a:t>mappings</a:t>
            </a:r>
            <a:endParaRPr lang="pl-PL" dirty="0">
              <a:latin typeface="Helvetica" pitchFamily="2" charset="0"/>
            </a:endParaRPr>
          </a:p>
          <a:p>
            <a:pPr marL="285750" indent="-285750">
              <a:buFont typeface="Arial" panose="020B0604020202020204" pitchFamily="34" charset="0"/>
              <a:buChar char="•"/>
            </a:pPr>
            <a:r>
              <a:rPr lang="pl-PL" dirty="0" err="1">
                <a:latin typeface="Helvetica" pitchFamily="2" charset="0"/>
              </a:rPr>
              <a:t>Request</a:t>
            </a:r>
            <a:r>
              <a:rPr lang="pl-PL" dirty="0">
                <a:latin typeface="Helvetica" pitchFamily="2" charset="0"/>
              </a:rPr>
              <a:t> czeka aż kontroler zrealizuje swoje zadanie</a:t>
            </a:r>
          </a:p>
          <a:p>
            <a:pPr marL="285750" indent="-285750">
              <a:buFont typeface="Arial" panose="020B0604020202020204" pitchFamily="34" charset="0"/>
              <a:buChar char="•"/>
            </a:pPr>
            <a:r>
              <a:rPr lang="pl-PL" dirty="0">
                <a:latin typeface="Helvetica" pitchFamily="2" charset="0"/>
              </a:rPr>
              <a:t>Kontroler nie zawiera logiki biznesowej – przekazuje zadanie do serwisu (Service)</a:t>
            </a:r>
          </a:p>
          <a:p>
            <a:pPr marL="285750" indent="-285750">
              <a:buFont typeface="Arial" panose="020B0604020202020204" pitchFamily="34" charset="0"/>
              <a:buChar char="•"/>
            </a:pPr>
            <a:r>
              <a:rPr lang="pl-PL" dirty="0">
                <a:latin typeface="Helvetica" pitchFamily="2" charset="0"/>
              </a:rPr>
              <a:t>Po otrzymaniu rezultatu od serwisu może zwrócić wyniki</a:t>
            </a:r>
          </a:p>
          <a:p>
            <a:pPr marL="285750" indent="-285750">
              <a:buFont typeface="Arial" panose="020B0604020202020204" pitchFamily="34" charset="0"/>
              <a:buChar char="•"/>
            </a:pPr>
            <a:r>
              <a:rPr lang="pl-PL" dirty="0">
                <a:latin typeface="Helvetica" pitchFamily="2" charset="0"/>
              </a:rPr>
              <a:t>Jeżeli wyniki powinny zostać wygenerowane użytkownikowi w oparciu o jakiś szablon i dane – zwykły `return „</a:t>
            </a:r>
            <a:r>
              <a:rPr lang="pl-PL" dirty="0" err="1">
                <a:latin typeface="Helvetica" pitchFamily="2" charset="0"/>
              </a:rPr>
              <a:t>text</a:t>
            </a:r>
            <a:r>
              <a:rPr lang="pl-PL" dirty="0">
                <a:latin typeface="Helvetica" pitchFamily="2" charset="0"/>
              </a:rPr>
              <a:t>”` może być niewystarczający</a:t>
            </a:r>
          </a:p>
          <a:p>
            <a:pPr marL="742950" lvl="1" indent="-285750">
              <a:buFont typeface="Arial" panose="020B0604020202020204" pitchFamily="34" charset="0"/>
              <a:buChar char="•"/>
            </a:pPr>
            <a:r>
              <a:rPr lang="pl-PL" dirty="0">
                <a:latin typeface="Helvetica" pitchFamily="2" charset="0"/>
              </a:rPr>
              <a:t>Potrzeba konwersji i prezentacji danych użytkownikowi w przyjaznym formacie (np. HTML)</a:t>
            </a:r>
          </a:p>
          <a:p>
            <a:pPr marL="742950" lvl="1" indent="-285750">
              <a:buFont typeface="Arial" panose="020B0604020202020204" pitchFamily="34" charset="0"/>
              <a:buChar char="•"/>
            </a:pPr>
            <a:r>
              <a:rPr lang="pl-PL" dirty="0">
                <a:latin typeface="Helvetica" pitchFamily="2" charset="0"/>
              </a:rPr>
              <a:t>Dane muszą zostać przekazane do widoku</a:t>
            </a:r>
          </a:p>
          <a:p>
            <a:pPr marL="742950" lvl="1" indent="-285750">
              <a:buFont typeface="Arial" panose="020B0604020202020204" pitchFamily="34" charset="0"/>
              <a:buChar char="•"/>
            </a:pPr>
            <a:r>
              <a:rPr lang="pl-PL" dirty="0">
                <a:latin typeface="Helvetica" pitchFamily="2" charset="0"/>
              </a:rPr>
              <a:t>Kontroler wskazuje nazwę widoku</a:t>
            </a:r>
          </a:p>
          <a:p>
            <a:pPr marL="742950" lvl="1" indent="-285750">
              <a:buFont typeface="Arial" panose="020B0604020202020204" pitchFamily="34" charset="0"/>
              <a:buChar char="•"/>
            </a:pPr>
            <a:r>
              <a:rPr lang="pl-PL" dirty="0">
                <a:latin typeface="Helvetica" pitchFamily="2" charset="0"/>
              </a:rPr>
              <a:t>Oddanie kontroli do </a:t>
            </a:r>
            <a:r>
              <a:rPr lang="pl-PL" dirty="0" err="1">
                <a:latin typeface="Helvetica" pitchFamily="2" charset="0"/>
              </a:rPr>
              <a:t>Dispatcher</a:t>
            </a:r>
            <a:r>
              <a:rPr lang="pl-PL" dirty="0">
                <a:latin typeface="Helvetica" pitchFamily="2" charset="0"/>
              </a:rPr>
              <a:t> </a:t>
            </a:r>
            <a:r>
              <a:rPr lang="pl-PL" dirty="0" err="1">
                <a:latin typeface="Helvetica" pitchFamily="2" charset="0"/>
              </a:rPr>
              <a:t>servlet’a</a:t>
            </a:r>
            <a:endParaRPr lang="pl-PL" dirty="0">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Controller</a:t>
            </a:r>
          </a:p>
        </p:txBody>
      </p:sp>
    </p:spTree>
    <p:extLst>
      <p:ext uri="{BB962C8B-B14F-4D97-AF65-F5344CB8AC3E}">
        <p14:creationId xmlns:p14="http://schemas.microsoft.com/office/powerpoint/2010/main" val="1723734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5.4.4.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6070855" cy="2862322"/>
          </a:xfrm>
          <a:prstGeom prst="rect">
            <a:avLst/>
          </a:prstGeom>
          <a:noFill/>
        </p:spPr>
        <p:txBody>
          <a:bodyPr wrap="square">
            <a:spAutoFit/>
          </a:bodyPr>
          <a:lstStyle/>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(posiadając nazwę widoku </a:t>
            </a:r>
            <a:br>
              <a:rPr lang="pl-PL" sz="2000" dirty="0">
                <a:latin typeface="Helvetica" pitchFamily="2" charset="0"/>
              </a:rPr>
            </a:br>
            <a:r>
              <a:rPr lang="pl-PL" sz="2000" dirty="0">
                <a:latin typeface="Helvetica" pitchFamily="2" charset="0"/>
              </a:rPr>
              <a:t>i model danych) konsultuje się z </a:t>
            </a: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Resolverem</a:t>
            </a:r>
            <a:endParaRPr lang="pl-PL" sz="2000" dirty="0">
              <a:latin typeface="Helvetica" pitchFamily="2" charset="0"/>
            </a:endParaRPr>
          </a:p>
          <a:p>
            <a:pPr marL="285750" indent="-285750">
              <a:buFont typeface="Arial" panose="020B0604020202020204" pitchFamily="34" charset="0"/>
              <a:buChar char="•"/>
            </a:pP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a:t>
            </a:r>
            <a:r>
              <a:rPr lang="pl-PL" sz="2000" dirty="0">
                <a:latin typeface="Helvetica" pitchFamily="2" charset="0"/>
              </a:rPr>
              <a:t> wybiera konkretną implementację widoku</a:t>
            </a:r>
          </a:p>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dowiaduje się który widok pokazać użytkownikowi</a:t>
            </a:r>
          </a:p>
          <a:p>
            <a:pPr marL="285750" indent="-285750">
              <a:buFont typeface="Arial" panose="020B0604020202020204" pitchFamily="34" charset="0"/>
              <a:buChar char="•"/>
            </a:pPr>
            <a:r>
              <a:rPr lang="pl-PL" sz="2000" dirty="0">
                <a:latin typeface="Helvetica" pitchFamily="2" charset="0"/>
              </a:rPr>
              <a:t>Ostatni przystanek to wygenerowanie widoku </a:t>
            </a:r>
            <a:br>
              <a:rPr lang="pl-PL" sz="2000" dirty="0">
                <a:latin typeface="Helvetica" pitchFamily="2" charset="0"/>
              </a:rPr>
            </a:br>
            <a:r>
              <a:rPr lang="pl-PL" sz="2000" dirty="0">
                <a:latin typeface="Helvetica" pitchFamily="2" charset="0"/>
              </a:rPr>
              <a:t>z uwzględnieniem modelu danych</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View</a:t>
            </a:r>
            <a:r>
              <a:rPr lang="pl-PL" kern="0">
                <a:latin typeface="Helvetica" pitchFamily="2" charset="0"/>
              </a:rPr>
              <a:t> </a:t>
            </a:r>
            <a:r>
              <a:rPr lang="pl-PL" kern="0" err="1">
                <a:latin typeface="Helvetica" pitchFamily="2" charset="0"/>
              </a:rPr>
              <a:t>Resolver</a:t>
            </a:r>
            <a:endParaRPr lang="pl-PL" kern="0">
              <a:latin typeface="Helvetica" pitchFamily="2" charset="0"/>
            </a:endParaRPr>
          </a:p>
        </p:txBody>
      </p:sp>
    </p:spTree>
    <p:extLst>
      <p:ext uri="{BB962C8B-B14F-4D97-AF65-F5344CB8AC3E}">
        <p14:creationId xmlns:p14="http://schemas.microsoft.com/office/powerpoint/2010/main" val="1724195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5.4.5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020685" y="1228489"/>
            <a:ext cx="2215692"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dirty="0">
                <a:latin typeface="Helvetica" pitchFamily="2" charset="0"/>
              </a:rPr>
              <a:t>Spring MVC</a:t>
            </a:r>
          </a:p>
        </p:txBody>
      </p:sp>
      <p:sp>
        <p:nvSpPr>
          <p:cNvPr id="9" name="Rounded Rectangle 6">
            <a:extLst>
              <a:ext uri="{FF2B5EF4-FFF2-40B4-BE49-F238E27FC236}">
                <a16:creationId xmlns:a16="http://schemas.microsoft.com/office/drawing/2014/main" id="{3BDC25BE-E870-5FDF-346B-8C9C6764F9E6}"/>
              </a:ext>
            </a:extLst>
          </p:cNvPr>
          <p:cNvSpPr/>
          <p:nvPr/>
        </p:nvSpPr>
        <p:spPr>
          <a:xfrm>
            <a:off x="1803136" y="2174124"/>
            <a:ext cx="2215692" cy="1008140"/>
          </a:xfrm>
          <a:prstGeom prst="roundRect">
            <a:avLst/>
          </a:prstGeom>
          <a:solidFill>
            <a:schemeClr val="accent5">
              <a:lumMod val="20000"/>
              <a:lumOff val="80000"/>
            </a:schemeClr>
          </a:solidFill>
          <a:ln/>
        </p:spPr>
        <p:style>
          <a:lnRef idx="3">
            <a:schemeClr val="lt1"/>
          </a:lnRef>
          <a:fillRef idx="1">
            <a:schemeClr val="accent5"/>
          </a:fillRef>
          <a:effectRef idx="1">
            <a:schemeClr val="accent5"/>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Dispatcher Servlet</a:t>
            </a:r>
            <a:endParaRPr lang="pl-PL" sz="1333">
              <a:solidFill>
                <a:schemeClr val="tx1"/>
              </a:solidFill>
              <a:latin typeface="Helvetica" pitchFamily="2" charset="0"/>
            </a:endParaRPr>
          </a:p>
          <a:p>
            <a:pPr algn="ctr" defTabSz="811700" fontAlgn="base">
              <a:lnSpc>
                <a:spcPct val="90000"/>
              </a:lnSpc>
              <a:buClr>
                <a:schemeClr val="tx2"/>
              </a:buClr>
            </a:pPr>
            <a:r>
              <a:rPr lang="pl-PL" sz="1333">
                <a:solidFill>
                  <a:schemeClr val="tx1"/>
                </a:solidFill>
                <a:latin typeface="Helvetica" pitchFamily="2" charset="0"/>
              </a:rPr>
              <a:t>(kontroler brzegowy)</a:t>
            </a:r>
          </a:p>
        </p:txBody>
      </p:sp>
      <p:cxnSp>
        <p:nvCxnSpPr>
          <p:cNvPr id="11" name="Straight Arrow Connector 7">
            <a:extLst>
              <a:ext uri="{FF2B5EF4-FFF2-40B4-BE49-F238E27FC236}">
                <a16:creationId xmlns:a16="http://schemas.microsoft.com/office/drawing/2014/main" id="{A45380DE-8093-9A1C-B930-6CEE86B132D4}"/>
              </a:ext>
            </a:extLst>
          </p:cNvPr>
          <p:cNvCxnSpPr/>
          <p:nvPr/>
        </p:nvCxnSpPr>
        <p:spPr>
          <a:xfrm>
            <a:off x="263352"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8">
            <a:extLst>
              <a:ext uri="{FF2B5EF4-FFF2-40B4-BE49-F238E27FC236}">
                <a16:creationId xmlns:a16="http://schemas.microsoft.com/office/drawing/2014/main" id="{17947DB1-7E7A-4747-59E3-4042DBE82509}"/>
              </a:ext>
            </a:extLst>
          </p:cNvPr>
          <p:cNvSpPr txBox="1"/>
          <p:nvPr/>
        </p:nvSpPr>
        <p:spPr>
          <a:xfrm>
            <a:off x="29646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1. Żądanie HTTP</a:t>
            </a:r>
          </a:p>
        </p:txBody>
      </p:sp>
      <p:cxnSp>
        <p:nvCxnSpPr>
          <p:cNvPr id="13" name="Straight Arrow Connector 9">
            <a:extLst>
              <a:ext uri="{FF2B5EF4-FFF2-40B4-BE49-F238E27FC236}">
                <a16:creationId xmlns:a16="http://schemas.microsoft.com/office/drawing/2014/main" id="{511CA41B-F322-7C9E-B84B-5EA46A023C62}"/>
              </a:ext>
            </a:extLst>
          </p:cNvPr>
          <p:cNvCxnSpPr/>
          <p:nvPr/>
        </p:nvCxnSpPr>
        <p:spPr>
          <a:xfrm>
            <a:off x="263352"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4" name="TextBox 10">
            <a:extLst>
              <a:ext uri="{FF2B5EF4-FFF2-40B4-BE49-F238E27FC236}">
                <a16:creationId xmlns:a16="http://schemas.microsoft.com/office/drawing/2014/main" id="{35587561-3175-16C1-43DF-FE154A5550D6}"/>
              </a:ext>
            </a:extLst>
          </p:cNvPr>
          <p:cNvSpPr txBox="1"/>
          <p:nvPr/>
        </p:nvSpPr>
        <p:spPr>
          <a:xfrm>
            <a:off x="296464" y="3110253"/>
            <a:ext cx="1359183"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8. Odpowiedź HTTP</a:t>
            </a:r>
          </a:p>
        </p:txBody>
      </p:sp>
      <p:sp>
        <p:nvSpPr>
          <p:cNvPr id="15" name="Rounded Rectangle 11">
            <a:extLst>
              <a:ext uri="{FF2B5EF4-FFF2-40B4-BE49-F238E27FC236}">
                <a16:creationId xmlns:a16="http://schemas.microsoft.com/office/drawing/2014/main" id="{62D7ABB4-4255-ECB7-A28B-FA40349F3E36}"/>
              </a:ext>
            </a:extLst>
          </p:cNvPr>
          <p:cNvSpPr/>
          <p:nvPr/>
        </p:nvSpPr>
        <p:spPr>
          <a:xfrm>
            <a:off x="5702754" y="2174124"/>
            <a:ext cx="2215692" cy="1008140"/>
          </a:xfrm>
          <a:prstGeom prst="roundRect">
            <a:avLst/>
          </a:prstGeom>
          <a:solidFill>
            <a:srgbClr val="68BD45"/>
          </a:solidFill>
          <a:ln/>
        </p:spPr>
        <p:style>
          <a:lnRef idx="1">
            <a:schemeClr val="accent2"/>
          </a:lnRef>
          <a:fillRef idx="3">
            <a:schemeClr val="accent2"/>
          </a:fillRef>
          <a:effectRef idx="2">
            <a:schemeClr val="accent2"/>
          </a:effectRef>
          <a:fontRef idx="minor">
            <a:schemeClr val="lt1"/>
          </a:fontRef>
        </p:style>
        <p:txBody>
          <a:bodyPr lIns="103900" tIns="51951" rIns="103900" bIns="51951" rtlCol="0" anchor="t" anchorCtr="0"/>
          <a:lstStyle/>
          <a:p>
            <a:pPr algn="ctr" defTabSz="811700" fontAlgn="base">
              <a:buClr>
                <a:schemeClr val="tx2"/>
              </a:buClr>
            </a:pPr>
            <a:endParaRPr lang="pl-PL" sz="20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Kontroler</a:t>
            </a:r>
          </a:p>
        </p:txBody>
      </p:sp>
      <p:cxnSp>
        <p:nvCxnSpPr>
          <p:cNvPr id="16" name="Straight Arrow Connector 12">
            <a:extLst>
              <a:ext uri="{FF2B5EF4-FFF2-40B4-BE49-F238E27FC236}">
                <a16:creationId xmlns:a16="http://schemas.microsoft.com/office/drawing/2014/main" id="{01DAC363-3584-FAF4-2F44-93FACDF7994E}"/>
              </a:ext>
            </a:extLst>
          </p:cNvPr>
          <p:cNvCxnSpPr/>
          <p:nvPr/>
        </p:nvCxnSpPr>
        <p:spPr>
          <a:xfrm>
            <a:off x="4107456"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3">
            <a:extLst>
              <a:ext uri="{FF2B5EF4-FFF2-40B4-BE49-F238E27FC236}">
                <a16:creationId xmlns:a16="http://schemas.microsoft.com/office/drawing/2014/main" id="{45FDD1AC-5933-AF81-AAF4-F260A582E6E0}"/>
              </a:ext>
            </a:extLst>
          </p:cNvPr>
          <p:cNvSpPr txBox="1"/>
          <p:nvPr/>
        </p:nvSpPr>
        <p:spPr>
          <a:xfrm>
            <a:off x="410745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2. Żądanie HTTP</a:t>
            </a:r>
          </a:p>
        </p:txBody>
      </p:sp>
      <p:cxnSp>
        <p:nvCxnSpPr>
          <p:cNvPr id="18" name="Straight Arrow Connector 14">
            <a:extLst>
              <a:ext uri="{FF2B5EF4-FFF2-40B4-BE49-F238E27FC236}">
                <a16:creationId xmlns:a16="http://schemas.microsoft.com/office/drawing/2014/main" id="{CA5ACDAC-6D70-1A84-EE84-8DC823BC05FB}"/>
              </a:ext>
            </a:extLst>
          </p:cNvPr>
          <p:cNvCxnSpPr/>
          <p:nvPr/>
        </p:nvCxnSpPr>
        <p:spPr>
          <a:xfrm>
            <a:off x="4107456"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9" name="TextBox 15">
            <a:extLst>
              <a:ext uri="{FF2B5EF4-FFF2-40B4-BE49-F238E27FC236}">
                <a16:creationId xmlns:a16="http://schemas.microsoft.com/office/drawing/2014/main" id="{2485F352-C598-CA3A-750A-F33C7BC1D408}"/>
              </a:ext>
            </a:extLst>
          </p:cNvPr>
          <p:cNvSpPr txBox="1"/>
          <p:nvPr/>
        </p:nvSpPr>
        <p:spPr>
          <a:xfrm>
            <a:off x="4107455" y="3110253"/>
            <a:ext cx="1394449"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5. Zwrócenie modelu</a:t>
            </a:r>
          </a:p>
          <a:p>
            <a:pPr>
              <a:lnSpc>
                <a:spcPct val="90000"/>
              </a:lnSpc>
            </a:pPr>
            <a:r>
              <a:rPr lang="pl-PL" sz="1000">
                <a:latin typeface="Helvetica" pitchFamily="2" charset="0"/>
              </a:rPr>
              <a:t>    i nazwy widoku</a:t>
            </a:r>
          </a:p>
        </p:txBody>
      </p:sp>
      <p:sp>
        <p:nvSpPr>
          <p:cNvPr id="20" name="Rounded Rectangle 16">
            <a:extLst>
              <a:ext uri="{FF2B5EF4-FFF2-40B4-BE49-F238E27FC236}">
                <a16:creationId xmlns:a16="http://schemas.microsoft.com/office/drawing/2014/main" id="{D0AF547C-0701-E87D-9350-8C8A7A9049CE}"/>
              </a:ext>
            </a:extLst>
          </p:cNvPr>
          <p:cNvSpPr/>
          <p:nvPr/>
        </p:nvSpPr>
        <p:spPr>
          <a:xfrm>
            <a:off x="9602372" y="2174124"/>
            <a:ext cx="2215692" cy="1008140"/>
          </a:xfrm>
          <a:prstGeom prst="roundRect">
            <a:avLst/>
          </a:prstGeom>
          <a:solidFill>
            <a:srgbClr val="B9B9B9"/>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Usługi biznesowe</a:t>
            </a:r>
          </a:p>
          <a:p>
            <a:pPr algn="ctr" defTabSz="811700" fontAlgn="base">
              <a:lnSpc>
                <a:spcPct val="90000"/>
              </a:lnSpc>
              <a:buClr>
                <a:schemeClr val="tx2"/>
              </a:buClr>
            </a:pPr>
            <a:r>
              <a:rPr lang="pl-PL" sz="1333">
                <a:solidFill>
                  <a:schemeClr val="tx1"/>
                </a:solidFill>
                <a:latin typeface="Helvetica" pitchFamily="2" charset="0"/>
              </a:rPr>
              <a:t>(model)</a:t>
            </a:r>
          </a:p>
        </p:txBody>
      </p:sp>
      <p:cxnSp>
        <p:nvCxnSpPr>
          <p:cNvPr id="21" name="Straight Arrow Connector 17">
            <a:extLst>
              <a:ext uri="{FF2B5EF4-FFF2-40B4-BE49-F238E27FC236}">
                <a16:creationId xmlns:a16="http://schemas.microsoft.com/office/drawing/2014/main" id="{C58DBBB9-7D3C-BF50-9214-AB23F37F3EF6}"/>
              </a:ext>
            </a:extLst>
          </p:cNvPr>
          <p:cNvCxnSpPr/>
          <p:nvPr/>
        </p:nvCxnSpPr>
        <p:spPr>
          <a:xfrm>
            <a:off x="8007073" y="2318144"/>
            <a:ext cx="1506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18">
            <a:extLst>
              <a:ext uri="{FF2B5EF4-FFF2-40B4-BE49-F238E27FC236}">
                <a16:creationId xmlns:a16="http://schemas.microsoft.com/office/drawing/2014/main" id="{A0D592F1-FDEA-C23F-0B36-7A841F0EC39B}"/>
              </a:ext>
            </a:extLst>
          </p:cNvPr>
          <p:cNvSpPr txBox="1"/>
          <p:nvPr/>
        </p:nvSpPr>
        <p:spPr>
          <a:xfrm>
            <a:off x="7918445" y="1844824"/>
            <a:ext cx="1471393"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3. Zapytanie/</a:t>
            </a:r>
          </a:p>
          <a:p>
            <a:pPr>
              <a:lnSpc>
                <a:spcPct val="90000"/>
              </a:lnSpc>
            </a:pPr>
            <a:r>
              <a:rPr lang="pl-PL" sz="1000">
                <a:latin typeface="Helvetica" pitchFamily="2" charset="0"/>
              </a:rPr>
              <a:t>    aktualizacja modelu</a:t>
            </a:r>
          </a:p>
        </p:txBody>
      </p:sp>
      <p:cxnSp>
        <p:nvCxnSpPr>
          <p:cNvPr id="23" name="Straight Arrow Connector 19">
            <a:extLst>
              <a:ext uri="{FF2B5EF4-FFF2-40B4-BE49-F238E27FC236}">
                <a16:creationId xmlns:a16="http://schemas.microsoft.com/office/drawing/2014/main" id="{65C08D31-CACA-FB89-34F8-AF4393EED8D6}"/>
              </a:ext>
            </a:extLst>
          </p:cNvPr>
          <p:cNvCxnSpPr/>
          <p:nvPr/>
        </p:nvCxnSpPr>
        <p:spPr>
          <a:xfrm>
            <a:off x="8007073"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4" name="TextBox 20">
            <a:extLst>
              <a:ext uri="{FF2B5EF4-FFF2-40B4-BE49-F238E27FC236}">
                <a16:creationId xmlns:a16="http://schemas.microsoft.com/office/drawing/2014/main" id="{574CDB41-B020-06E3-1958-7F6AECBC5122}"/>
              </a:ext>
            </a:extLst>
          </p:cNvPr>
          <p:cNvSpPr txBox="1"/>
          <p:nvPr/>
        </p:nvSpPr>
        <p:spPr>
          <a:xfrm>
            <a:off x="7918445" y="3117248"/>
            <a:ext cx="1455363" cy="396535"/>
          </a:xfrm>
          <a:prstGeom prst="rect">
            <a:avLst/>
          </a:prstGeom>
          <a:noFill/>
        </p:spPr>
        <p:txBody>
          <a:bodyPr wrap="none" lIns="103900" tIns="51951" rIns="103900" bIns="51951" rtlCol="0">
            <a:spAutoFit/>
          </a:bodyPr>
          <a:lstStyle/>
          <a:p>
            <a:pPr>
              <a:lnSpc>
                <a:spcPct val="90000"/>
              </a:lnSpc>
            </a:pPr>
            <a:r>
              <a:rPr lang="pl-PL" sz="1050">
                <a:latin typeface="Helvetica" pitchFamily="2" charset="0"/>
              </a:rPr>
              <a:t>4. Zwrócenie danych</a:t>
            </a:r>
          </a:p>
          <a:p>
            <a:pPr>
              <a:lnSpc>
                <a:spcPct val="90000"/>
              </a:lnSpc>
            </a:pPr>
            <a:r>
              <a:rPr lang="pl-PL" sz="1050">
                <a:latin typeface="Helvetica" pitchFamily="2" charset="0"/>
              </a:rPr>
              <a:t>    (o ile istnieją)</a:t>
            </a:r>
          </a:p>
        </p:txBody>
      </p:sp>
      <p:sp>
        <p:nvSpPr>
          <p:cNvPr id="25" name="Rounded Rectangle 21">
            <a:extLst>
              <a:ext uri="{FF2B5EF4-FFF2-40B4-BE49-F238E27FC236}">
                <a16:creationId xmlns:a16="http://schemas.microsoft.com/office/drawing/2014/main" id="{6A2F464C-53F2-723B-95B8-B369352C2ACA}"/>
              </a:ext>
            </a:extLst>
          </p:cNvPr>
          <p:cNvSpPr/>
          <p:nvPr/>
        </p:nvSpPr>
        <p:spPr>
          <a:xfrm>
            <a:off x="1803136" y="4982514"/>
            <a:ext cx="2215692" cy="934539"/>
          </a:xfrm>
          <a:prstGeom prst="roundRect">
            <a:avLst/>
          </a:prstGeom>
          <a:solidFill>
            <a:schemeClr val="accent1"/>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2000" dirty="0">
              <a:solidFill>
                <a:schemeClr val="tx1"/>
              </a:solidFill>
              <a:latin typeface="Helvetica" pitchFamily="2" charset="0"/>
            </a:endParaRPr>
          </a:p>
          <a:p>
            <a:pPr algn="ctr" defTabSz="811700" fontAlgn="base">
              <a:lnSpc>
                <a:spcPct val="90000"/>
              </a:lnSpc>
              <a:buClr>
                <a:schemeClr val="tx2"/>
              </a:buClr>
            </a:pPr>
            <a:r>
              <a:rPr lang="pl-PL" sz="1600" dirty="0">
                <a:solidFill>
                  <a:schemeClr val="tx1"/>
                </a:solidFill>
                <a:latin typeface="Helvetica" pitchFamily="2" charset="0"/>
              </a:rPr>
              <a:t>Widok</a:t>
            </a:r>
          </a:p>
        </p:txBody>
      </p:sp>
      <p:cxnSp>
        <p:nvCxnSpPr>
          <p:cNvPr id="26" name="Straight Arrow Connector 22">
            <a:extLst>
              <a:ext uri="{FF2B5EF4-FFF2-40B4-BE49-F238E27FC236}">
                <a16:creationId xmlns:a16="http://schemas.microsoft.com/office/drawing/2014/main" id="{6A7712F2-0C81-BC15-6F73-45D841A8A29C}"/>
              </a:ext>
            </a:extLst>
          </p:cNvPr>
          <p:cNvCxnSpPr/>
          <p:nvPr/>
        </p:nvCxnSpPr>
        <p:spPr>
          <a:xfrm rot="5400000" flipH="1" flipV="1">
            <a:off x="2925806" y="4081410"/>
            <a:ext cx="1656231" cy="1955"/>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7" name="TextBox 23">
            <a:extLst>
              <a:ext uri="{FF2B5EF4-FFF2-40B4-BE49-F238E27FC236}">
                <a16:creationId xmlns:a16="http://schemas.microsoft.com/office/drawing/2014/main" id="{40069859-C157-00DD-AE11-72374F1F18F8}"/>
              </a:ext>
            </a:extLst>
          </p:cNvPr>
          <p:cNvSpPr txBox="1"/>
          <p:nvPr/>
        </p:nvSpPr>
        <p:spPr>
          <a:xfrm>
            <a:off x="3877792" y="4478730"/>
            <a:ext cx="2022826"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6b. Przekazanie danych modelu</a:t>
            </a:r>
          </a:p>
        </p:txBody>
      </p:sp>
      <p:sp>
        <p:nvSpPr>
          <p:cNvPr id="28" name="TextBox 24">
            <a:extLst>
              <a:ext uri="{FF2B5EF4-FFF2-40B4-BE49-F238E27FC236}">
                <a16:creationId xmlns:a16="http://schemas.microsoft.com/office/drawing/2014/main" id="{33599494-CCD4-F4B3-15E2-5C026E20BE01}"/>
              </a:ext>
            </a:extLst>
          </p:cNvPr>
          <p:cNvSpPr txBox="1"/>
          <p:nvPr/>
        </p:nvSpPr>
        <p:spPr>
          <a:xfrm>
            <a:off x="3877792" y="4046382"/>
            <a:ext cx="2848372"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6a. Wyszukiwanie widoku na podstawie nazwy</a:t>
            </a:r>
          </a:p>
        </p:txBody>
      </p:sp>
      <p:cxnSp>
        <p:nvCxnSpPr>
          <p:cNvPr id="29" name="Straight Arrow Connector 25">
            <a:extLst>
              <a:ext uri="{FF2B5EF4-FFF2-40B4-BE49-F238E27FC236}">
                <a16:creationId xmlns:a16="http://schemas.microsoft.com/office/drawing/2014/main" id="{7D014B81-4037-E177-C2E7-3229559D609D}"/>
              </a:ext>
            </a:extLst>
          </p:cNvPr>
          <p:cNvCxnSpPr/>
          <p:nvPr/>
        </p:nvCxnSpPr>
        <p:spPr>
          <a:xfrm rot="5400000" flipH="1" flipV="1">
            <a:off x="1241880" y="4081410"/>
            <a:ext cx="1656231" cy="1955"/>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30" name="TextBox 26">
            <a:extLst>
              <a:ext uri="{FF2B5EF4-FFF2-40B4-BE49-F238E27FC236}">
                <a16:creationId xmlns:a16="http://schemas.microsoft.com/office/drawing/2014/main" id="{4D678DD2-B3A0-E1BE-DB97-220A5ED92A8C}"/>
              </a:ext>
            </a:extLst>
          </p:cNvPr>
          <p:cNvSpPr txBox="1"/>
          <p:nvPr/>
        </p:nvSpPr>
        <p:spPr>
          <a:xfrm>
            <a:off x="786495" y="4046382"/>
            <a:ext cx="1144381"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7. Generowanie </a:t>
            </a:r>
          </a:p>
          <a:p>
            <a:pPr>
              <a:lnSpc>
                <a:spcPct val="90000"/>
              </a:lnSpc>
            </a:pPr>
            <a:r>
              <a:rPr lang="pl-PL" sz="1000">
                <a:latin typeface="Helvetica" pitchFamily="2" charset="0"/>
              </a:rPr>
              <a:t>    strony</a:t>
            </a:r>
          </a:p>
        </p:txBody>
      </p:sp>
    </p:spTree>
    <p:extLst>
      <p:ext uri="{BB962C8B-B14F-4D97-AF65-F5344CB8AC3E}">
        <p14:creationId xmlns:p14="http://schemas.microsoft.com/office/powerpoint/2010/main" val="1221091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Wymagania dotyczące laboratorium</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9334386" cy="3477875"/>
          </a:xfrm>
          <a:prstGeom prst="rect">
            <a:avLst/>
          </a:prstGeom>
          <a:noFill/>
        </p:spPr>
        <p:txBody>
          <a:bodyPr wrap="square">
            <a:spAutoFit/>
          </a:bodyPr>
          <a:lstStyle/>
          <a:p>
            <a:pPr algn="l"/>
            <a:r>
              <a:rPr lang="pl-PL" sz="2000" b="1" i="0" u="none" strike="noStrike" dirty="0">
                <a:solidFill>
                  <a:srgbClr val="002B58"/>
                </a:solidFill>
                <a:effectLst/>
                <a:highlight>
                  <a:srgbClr val="FFFFFF"/>
                </a:highlight>
                <a:latin typeface="Roboto" panose="02000000000000000000" pitchFamily="2" charset="0"/>
              </a:rPr>
              <a:t>Wymagania techniczne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GIT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Projekt, który w ramach laboratorium będziemy rozwijać znajduje się pod podanym linkiem: (</a:t>
            </a:r>
            <a:r>
              <a:rPr lang="pl-PL" sz="2000" b="0" i="0" u="none" strike="noStrike" dirty="0">
                <a:solidFill>
                  <a:srgbClr val="002B58"/>
                </a:solidFill>
                <a:effectLst/>
                <a:highlight>
                  <a:srgbClr val="FFFFFF"/>
                </a:highlight>
                <a:latin typeface="Roboto" panose="02000000000000000000" pitchFamily="2" charset="0"/>
                <a:hlinkClick r:id="rId6">
                  <a:extLst>
                    <a:ext uri="{A12FA001-AC4F-418D-AE19-62706E023703}">
                      <ahyp:hlinkClr xmlns:ahyp="http://schemas.microsoft.com/office/drawing/2018/hyperlinkcolor" val="tx"/>
                    </a:ext>
                  </a:extLst>
                </a:hlinkClick>
              </a:rPr>
              <a:t>CapWSB-FitnessTracker</a:t>
            </a:r>
            <a:r>
              <a:rPr lang="pl-PL" sz="2000" b="0" i="0" u="none" strike="noStrike" dirty="0">
                <a:solidFill>
                  <a:srgbClr val="002B58"/>
                </a:solidFill>
                <a:effectLst/>
                <a:highlight>
                  <a:srgbClr val="FFFFFF"/>
                </a:highlight>
                <a:latin typeface="Roboto" panose="02000000000000000000" pitchFamily="2" charset="0"/>
              </a:rPr>
              <a:t> )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Zadania przesyłane są prywatnego repozytorium (należy je założyć </a:t>
            </a:r>
            <a:br>
              <a:rPr lang="pl-PL" sz="2000" b="0" i="0" u="none" strike="noStrike" dirty="0">
                <a:solidFill>
                  <a:srgbClr val="002B58"/>
                </a:solidFill>
                <a:effectLst/>
                <a:highlight>
                  <a:srgbClr val="FFFFFF"/>
                </a:highlight>
                <a:latin typeface="Roboto" panose="02000000000000000000" pitchFamily="2" charset="0"/>
              </a:rPr>
            </a:br>
            <a:r>
              <a:rPr lang="pl-PL" sz="2000" b="0" i="0" u="none" strike="noStrike" dirty="0">
                <a:solidFill>
                  <a:srgbClr val="002B58"/>
                </a:solidFill>
                <a:effectLst/>
                <a:highlight>
                  <a:srgbClr val="FFFFFF"/>
                </a:highlight>
                <a:latin typeface="Roboto" panose="02000000000000000000" pitchFamily="2" charset="0"/>
              </a:rPr>
              <a:t>i udostępnić prowadzącemu dostęp)</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Archiwum w formie .zip na zakończenie kursu na platformie </a:t>
            </a:r>
            <a:r>
              <a:rPr lang="pl-PL" sz="2000" b="0" i="0" u="none" strike="noStrike" dirty="0" err="1">
                <a:solidFill>
                  <a:srgbClr val="002B58"/>
                </a:solidFill>
                <a:effectLst/>
                <a:highlight>
                  <a:srgbClr val="FFFFFF"/>
                </a:highlight>
                <a:latin typeface="Roboto" panose="02000000000000000000" pitchFamily="2" charset="0"/>
              </a:rPr>
              <a:t>Moodle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języka programowania obiektowego Java</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Zainstalowany JDK 17 na systemie operacyjnym</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narzędzie do budowy aplikacji - </a:t>
            </a:r>
            <a:r>
              <a:rPr lang="pl-PL" sz="2000" b="0" i="0" u="none" strike="noStrike" dirty="0" err="1">
                <a:solidFill>
                  <a:srgbClr val="002B58"/>
                </a:solidFill>
                <a:effectLst/>
                <a:highlight>
                  <a:srgbClr val="FFFFFF"/>
                </a:highlight>
                <a:latin typeface="Roboto" panose="02000000000000000000" pitchFamily="2" charset="0"/>
              </a:rPr>
              <a:t>Maven</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Dowolne IDE: preferencja </a:t>
            </a:r>
            <a:r>
              <a:rPr lang="pl-PL" sz="2000" b="0" i="0" u="none" strike="noStrike" dirty="0" err="1">
                <a:solidFill>
                  <a:srgbClr val="002B58"/>
                </a:solidFill>
                <a:effectLst/>
                <a:highlight>
                  <a:srgbClr val="FFFFFF"/>
                </a:highlight>
                <a:latin typeface="Roboto" panose="02000000000000000000" pitchFamily="2" charset="0"/>
              </a:rPr>
              <a:t>Intellij</a:t>
            </a:r>
            <a:endParaRPr lang="pl-PL" sz="2000" b="0" i="0" u="none" strike="noStrike" dirty="0">
              <a:solidFill>
                <a:srgbClr val="002B58"/>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753614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58F0C77-A48E-B12B-7138-39A857598F1E}"/>
              </a:ext>
            </a:extLst>
          </p:cNvPr>
          <p:cNvSpPr txBox="1">
            <a:spLocks/>
          </p:cNvSpPr>
          <p:nvPr/>
        </p:nvSpPr>
        <p:spPr>
          <a:xfrm>
            <a:off x="407987" y="949574"/>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r>
              <a:rPr lang="pl-PL" sz="2000" b="1" kern="0" dirty="0">
                <a:solidFill>
                  <a:srgbClr val="68BD45"/>
                </a:solidFill>
                <a:latin typeface="Helvetica" pitchFamily="2" charset="0"/>
              </a:rPr>
              <a:t>@</a:t>
            </a:r>
            <a:r>
              <a:rPr lang="pl-PL" sz="2000" b="1" kern="0" dirty="0" err="1">
                <a:solidFill>
                  <a:srgbClr val="68BD45"/>
                </a:solidFill>
                <a:latin typeface="Helvetica" pitchFamily="2" charset="0"/>
              </a:rPr>
              <a:t>EnableWebMvc</a:t>
            </a:r>
            <a:r>
              <a:rPr lang="pl-PL" sz="2000" b="1" kern="0" dirty="0">
                <a:solidFill>
                  <a:srgbClr val="68BD45"/>
                </a:solidFill>
                <a:latin typeface="Helvetica" pitchFamily="2" charset="0"/>
              </a:rPr>
              <a:t> </a:t>
            </a:r>
          </a:p>
          <a:p>
            <a:pPr algn="ctr">
              <a:lnSpc>
                <a:spcPct val="150000"/>
              </a:lnSpc>
            </a:pPr>
            <a:r>
              <a:rPr lang="pl-PL" sz="2000" kern="0" dirty="0">
                <a:latin typeface="Helvetica" pitchFamily="2" charset="0"/>
              </a:rPr>
              <a:t>– adnotacja użyta w klasie konfiguracyjnej pozwala na aktywację konfiguracji MVC</a:t>
            </a:r>
          </a:p>
          <a:p>
            <a:pPr marL="285750" indent="-285750" algn="ctr">
              <a:buFont typeface="Courier New" panose="02070309020205020404" pitchFamily="49" charset="0"/>
              <a:buChar char="o"/>
            </a:pPr>
            <a:endParaRPr lang="pl-PL" sz="2000" kern="0" dirty="0">
              <a:latin typeface="Helvetica" pitchFamily="2" charset="0"/>
            </a:endParaRPr>
          </a:p>
          <a:p>
            <a:pPr algn="ctr"/>
            <a:r>
              <a:rPr lang="pl-PL" sz="2000" b="1" kern="0" dirty="0" err="1">
                <a:solidFill>
                  <a:srgbClr val="68BD45"/>
                </a:solidFill>
                <a:latin typeface="Helvetica" pitchFamily="2" charset="0"/>
              </a:rPr>
              <a:t>WebMvcAutoConfiguration</a:t>
            </a:r>
            <a:endParaRPr lang="pl-PL" sz="2000" b="1" kern="0" dirty="0">
              <a:solidFill>
                <a:srgbClr val="68BD45"/>
              </a:solidFill>
              <a:latin typeface="Helvetica" pitchFamily="2" charset="0"/>
            </a:endParaRPr>
          </a:p>
          <a:p>
            <a:pPr algn="ctr"/>
            <a:r>
              <a:rPr lang="pl-PL" sz="2000" kern="0" dirty="0">
                <a:latin typeface="Helvetica" pitchFamily="2" charset="0"/>
              </a:rPr>
              <a:t>– </a:t>
            </a:r>
            <a:r>
              <a:rPr lang="pl-PL" sz="2000" kern="0" dirty="0" err="1">
                <a:latin typeface="Helvetica" pitchFamily="2" charset="0"/>
              </a:rPr>
              <a:t>this</a:t>
            </a:r>
            <a:r>
              <a:rPr lang="pl-PL" sz="2000" kern="0" dirty="0">
                <a:latin typeface="Helvetica" pitchFamily="2" charset="0"/>
              </a:rPr>
              <a:t> </a:t>
            </a:r>
            <a:r>
              <a:rPr lang="pl-PL" sz="2000" kern="0" dirty="0" err="1">
                <a:latin typeface="Helvetica" pitchFamily="2" charset="0"/>
              </a:rPr>
              <a:t>is</a:t>
            </a:r>
            <a:r>
              <a:rPr lang="pl-PL" sz="2000" kern="0" dirty="0">
                <a:latin typeface="Helvetica" pitchFamily="2" charset="0"/>
              </a:rPr>
              <a:t> </a:t>
            </a:r>
            <a:r>
              <a:rPr lang="pl-PL" sz="2000" kern="0" dirty="0" err="1">
                <a:latin typeface="Helvetica" pitchFamily="2" charset="0"/>
              </a:rPr>
              <a:t>where</a:t>
            </a:r>
            <a:r>
              <a:rPr lang="pl-PL" sz="2000" kern="0" dirty="0">
                <a:latin typeface="Helvetica" pitchFamily="2" charset="0"/>
              </a:rPr>
              <a:t> the </a:t>
            </a:r>
            <a:r>
              <a:rPr lang="pl-PL" sz="2000" kern="0" dirty="0" err="1">
                <a:latin typeface="Helvetica" pitchFamily="2" charset="0"/>
              </a:rPr>
              <a:t>magic</a:t>
            </a:r>
            <a:r>
              <a:rPr lang="pl-PL" sz="2000" kern="0" dirty="0">
                <a:latin typeface="Helvetica" pitchFamily="2" charset="0"/>
              </a:rPr>
              <a:t> </a:t>
            </a:r>
            <a:r>
              <a:rPr lang="pl-PL" sz="2000" kern="0" dirty="0" err="1">
                <a:latin typeface="Helvetica" pitchFamily="2" charset="0"/>
              </a:rPr>
              <a:t>happens</a:t>
            </a:r>
            <a:r>
              <a:rPr lang="pl-PL" sz="2000" kern="0" dirty="0">
                <a:latin typeface="Helvetica" pitchFamily="2" charset="0"/>
              </a:rPr>
              <a:t>…</a:t>
            </a:r>
          </a:p>
        </p:txBody>
      </p:sp>
    </p:spTree>
    <p:extLst>
      <p:ext uri="{BB962C8B-B14F-4D97-AF65-F5344CB8AC3E}">
        <p14:creationId xmlns:p14="http://schemas.microsoft.com/office/powerpoint/2010/main" val="1118332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599336" cy="523220"/>
          </a:xfrm>
          <a:prstGeom prst="rect">
            <a:avLst/>
          </a:prstGeom>
          <a:noFill/>
        </p:spPr>
        <p:txBody>
          <a:bodyPr wrap="none" rtlCol="0">
            <a:spAutoFit/>
          </a:bodyPr>
          <a:lstStyle/>
          <a:p>
            <a:r>
              <a:rPr lang="pl-PL" sz="2800" b="1" dirty="0">
                <a:latin typeface="Helvetica" pitchFamily="2" charset="0"/>
              </a:rPr>
              <a:t>Implementacja Kontrolera</a:t>
            </a:r>
          </a:p>
        </p:txBody>
      </p:sp>
      <p:sp>
        <p:nvSpPr>
          <p:cNvPr id="10" name="pole tekstowe 9">
            <a:extLst>
              <a:ext uri="{FF2B5EF4-FFF2-40B4-BE49-F238E27FC236}">
                <a16:creationId xmlns:a16="http://schemas.microsoft.com/office/drawing/2014/main" id="{7A4081DE-C4CC-6DE1-2F8C-3186E9552589}"/>
              </a:ext>
            </a:extLst>
          </p:cNvPr>
          <p:cNvSpPr txBox="1"/>
          <p:nvPr/>
        </p:nvSpPr>
        <p:spPr>
          <a:xfrm>
            <a:off x="411476" y="1914076"/>
            <a:ext cx="7437124" cy="2554545"/>
          </a:xfrm>
          <a:prstGeom prst="rect">
            <a:avLst/>
          </a:prstGeom>
          <a:noFill/>
        </p:spPr>
        <p:txBody>
          <a:bodyPr wrap="square">
            <a:spAutoFit/>
          </a:bodyPr>
          <a:lstStyle/>
          <a:p>
            <a:pPr marL="285750" indent="-285750">
              <a:buFont typeface="Courier New" panose="02070309020205020404" pitchFamily="49" charset="0"/>
              <a:buChar char="o"/>
            </a:pPr>
            <a:r>
              <a:rPr lang="pl-PL" sz="2000" dirty="0">
                <a:latin typeface="Helvetica" pitchFamily="2" charset="0"/>
              </a:rPr>
              <a:t>Adnotacja @</a:t>
            </a:r>
            <a:r>
              <a:rPr lang="pl-PL" sz="2000" i="1" dirty="0">
                <a:latin typeface="Helvetica" pitchFamily="2" charset="0"/>
              </a:rPr>
              <a:t>Controller</a:t>
            </a:r>
            <a:r>
              <a:rPr lang="pl-PL" sz="2000" dirty="0">
                <a:latin typeface="Helvetica" pitchFamily="2" charset="0"/>
              </a:rPr>
              <a:t> oznacza klasę jako kontroler</a:t>
            </a:r>
          </a:p>
          <a:p>
            <a:pPr marL="285750" indent="-285750">
              <a:buFont typeface="Courier New" panose="02070309020205020404" pitchFamily="49" charset="0"/>
              <a:buChar char="o"/>
            </a:pPr>
            <a:r>
              <a:rPr lang="pl-PL" sz="2000" dirty="0">
                <a:latin typeface="Helvetica" pitchFamily="2" charset="0"/>
              </a:rPr>
              <a:t>Adnotacja</a:t>
            </a:r>
            <a:r>
              <a:rPr lang="pl-PL" sz="2000" i="1" dirty="0">
                <a:latin typeface="Helvetica" pitchFamily="2" charset="0"/>
              </a:rPr>
              <a:t> </a:t>
            </a:r>
            <a:r>
              <a:rPr lang="pl-PL" sz="2000" i="1" dirty="0" err="1">
                <a:latin typeface="Helvetica" pitchFamily="2" charset="0"/>
              </a:rPr>
              <a:t>RequestMapping</a:t>
            </a:r>
            <a:r>
              <a:rPr lang="pl-PL" sz="2000" dirty="0">
                <a:latin typeface="Helvetica" pitchFamily="2" charset="0"/>
              </a:rPr>
              <a:t> mapuje adres URL na metodę bądź klasę</a:t>
            </a:r>
          </a:p>
          <a:p>
            <a:pPr marL="285750" indent="-285750">
              <a:buFont typeface="Courier New" panose="02070309020205020404" pitchFamily="49" charset="0"/>
              <a:buChar char="o"/>
            </a:pPr>
            <a:r>
              <a:rPr lang="pl-PL" sz="2000" dirty="0">
                <a:latin typeface="Helvetica" pitchFamily="2" charset="0"/>
              </a:rPr>
              <a:t>Zwracany wynik to nazwa widoku HTML</a:t>
            </a:r>
          </a:p>
          <a:p>
            <a:pPr marL="285750" indent="-285750">
              <a:buFont typeface="Courier New" panose="02070309020205020404" pitchFamily="49" charset="0"/>
              <a:buChar char="o"/>
            </a:pPr>
            <a:r>
              <a:rPr lang="pl-PL" sz="2000" dirty="0">
                <a:latin typeface="Helvetica" pitchFamily="2" charset="0"/>
              </a:rPr>
              <a:t>Opcjonalnie jako parametr metody można przekazać parametry, w celu przekazania danych do widoku</a:t>
            </a:r>
          </a:p>
          <a:p>
            <a:pPr marL="285750" indent="-285750">
              <a:buFont typeface="Courier New" panose="02070309020205020404" pitchFamily="49" charset="0"/>
              <a:buChar char="o"/>
            </a:pPr>
            <a:r>
              <a:rPr lang="pl-PL" sz="2000" dirty="0">
                <a:latin typeface="Helvetica" pitchFamily="2" charset="0"/>
              </a:rPr>
              <a:t>Mapowanie (</a:t>
            </a:r>
            <a:r>
              <a:rPr lang="pl-PL" sz="2000" dirty="0" err="1">
                <a:latin typeface="Helvetica" pitchFamily="2" charset="0"/>
              </a:rPr>
              <a:t>value</a:t>
            </a:r>
            <a:r>
              <a:rPr lang="pl-PL" sz="2000" dirty="0">
                <a:latin typeface="Helvetica" pitchFamily="2" charset="0"/>
              </a:rPr>
              <a:t>, </a:t>
            </a:r>
            <a:r>
              <a:rPr lang="pl-PL" sz="2000" dirty="0" err="1">
                <a:latin typeface="Helvetica" pitchFamily="2" charset="0"/>
              </a:rPr>
              <a:t>method</a:t>
            </a:r>
            <a:r>
              <a:rPr lang="pl-PL" sz="2000" dirty="0">
                <a:latin typeface="Helvetica" pitchFamily="2" charset="0"/>
              </a:rPr>
              <a:t>, …) w adnotacji </a:t>
            </a:r>
            <a:r>
              <a:rPr lang="pl-PL" sz="2000" i="1" dirty="0" err="1">
                <a:latin typeface="Helvetica" pitchFamily="2" charset="0"/>
              </a:rPr>
              <a:t>RequestMapping</a:t>
            </a:r>
            <a:r>
              <a:rPr lang="pl-PL" sz="2000" dirty="0">
                <a:latin typeface="Helvetica" pitchFamily="2" charset="0"/>
              </a:rPr>
              <a:t> musi być unikalne</a:t>
            </a:r>
          </a:p>
        </p:txBody>
      </p:sp>
    </p:spTree>
    <p:extLst>
      <p:ext uri="{BB962C8B-B14F-4D97-AF65-F5344CB8AC3E}">
        <p14:creationId xmlns:p14="http://schemas.microsoft.com/office/powerpoint/2010/main" val="178419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078361" cy="523220"/>
          </a:xfrm>
          <a:prstGeom prst="rect">
            <a:avLst/>
          </a:prstGeom>
          <a:noFill/>
        </p:spPr>
        <p:txBody>
          <a:bodyPr wrap="none" rtlCol="0">
            <a:spAutoFit/>
          </a:bodyPr>
          <a:lstStyle/>
          <a:p>
            <a:r>
              <a:rPr lang="pl-PL" sz="2800" b="1" dirty="0">
                <a:latin typeface="Helvetica" pitchFamily="2" charset="0"/>
              </a:rPr>
              <a:t>Przykładowy Kontroler</a:t>
            </a:r>
          </a:p>
        </p:txBody>
      </p:sp>
      <p:pic>
        <p:nvPicPr>
          <p:cNvPr id="3" name="Picture 6">
            <a:extLst>
              <a:ext uri="{FF2B5EF4-FFF2-40B4-BE49-F238E27FC236}">
                <a16:creationId xmlns:a16="http://schemas.microsoft.com/office/drawing/2014/main" id="{A0758622-A147-3D6A-6E2D-A4EBA8A263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873" y="1490976"/>
            <a:ext cx="8988754" cy="4376424"/>
          </a:xfrm>
          <a:prstGeom prst="rect">
            <a:avLst/>
          </a:prstGeom>
        </p:spPr>
      </p:pic>
    </p:spTree>
    <p:extLst>
      <p:ext uri="{BB962C8B-B14F-4D97-AF65-F5344CB8AC3E}">
        <p14:creationId xmlns:p14="http://schemas.microsoft.com/office/powerpoint/2010/main" val="4276995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3881191" cy="523220"/>
          </a:xfrm>
          <a:prstGeom prst="rect">
            <a:avLst/>
          </a:prstGeom>
          <a:noFill/>
        </p:spPr>
        <p:txBody>
          <a:bodyPr wrap="none" rtlCol="0">
            <a:spAutoFit/>
          </a:bodyPr>
          <a:lstStyle/>
          <a:p>
            <a:r>
              <a:rPr lang="pl-PL" sz="2800" b="1" dirty="0">
                <a:latin typeface="Helvetica" pitchFamily="2" charset="0"/>
              </a:rPr>
              <a:t>Adnotacje (Kontroler)</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5632311"/>
          </a:xfrm>
          <a:prstGeom prst="rect">
            <a:avLst/>
          </a:prstGeom>
          <a:noFill/>
        </p:spPr>
        <p:txBody>
          <a:bodyPr wrap="square">
            <a:spAutoFit/>
          </a:bodyPr>
          <a:lstStyle/>
          <a:p>
            <a:r>
              <a:rPr lang="pl-PL" sz="1600" b="1" dirty="0">
                <a:solidFill>
                  <a:srgbClr val="68BD45"/>
                </a:solidFill>
                <a:latin typeface="Helvetica" pitchFamily="2" charset="0"/>
              </a:rPr>
              <a:t>@</a:t>
            </a:r>
            <a:r>
              <a:rPr lang="pl-PL" sz="1600" b="1" dirty="0" err="1">
                <a:solidFill>
                  <a:srgbClr val="68BD45"/>
                </a:solidFill>
                <a:latin typeface="Helvetica" pitchFamily="2" charset="0"/>
              </a:rPr>
              <a:t>RequestMapping</a:t>
            </a:r>
            <a:endParaRPr lang="pl-PL" sz="1600" b="1" dirty="0">
              <a:solidFill>
                <a:srgbClr val="68BD45"/>
              </a:solidFill>
              <a:latin typeface="Helvetica" pitchFamily="2" charset="0"/>
            </a:endParaRPr>
          </a:p>
          <a:p>
            <a:pPr marL="519113" lvl="1" indent="-285750">
              <a:buFont typeface="Arial" panose="020B0604020202020204" pitchFamily="34" charset="0"/>
              <a:buChar char="•"/>
            </a:pPr>
            <a:r>
              <a:rPr lang="pl-PL" sz="1600" dirty="0">
                <a:latin typeface="Helvetica" pitchFamily="2" charset="0"/>
              </a:rPr>
              <a:t>Adnotacja używana głównie na poziomie klasy(można używać również na poziomie metody). Użyta na poziomie klasy powoduje, że wszystkie jej elementy są propagowane również na metody zawarte w klasie</a:t>
            </a:r>
          </a:p>
          <a:p>
            <a:pPr marL="519113" lvl="1" indent="-285750">
              <a:buFont typeface="Arial" panose="020B0604020202020204" pitchFamily="34" charset="0"/>
              <a:buChar char="•"/>
            </a:pPr>
            <a:r>
              <a:rPr lang="pl-PL" sz="1600" dirty="0">
                <a:latin typeface="Helvetica" pitchFamily="2" charset="0"/>
              </a:rPr>
              <a:t>Adnotacja wykorzystywana do mapowania w klasie </a:t>
            </a:r>
            <a:r>
              <a:rPr lang="pl-PL" sz="1600" dirty="0" err="1">
                <a:latin typeface="Helvetica" pitchFamily="2" charset="0"/>
              </a:rPr>
              <a:t>request</a:t>
            </a:r>
            <a:r>
              <a:rPr lang="pl-PL" sz="1600" dirty="0">
                <a:latin typeface="Helvetica" pitchFamily="2" charset="0"/>
              </a:rPr>
              <a:t> handlera</a:t>
            </a:r>
          </a:p>
          <a:p>
            <a:pPr marL="519113" lvl="1" indent="-285750">
              <a:buFont typeface="Arial" panose="020B0604020202020204" pitchFamily="34" charset="0"/>
              <a:buChar char="•"/>
            </a:pPr>
            <a:r>
              <a:rPr lang="pl-PL" sz="1600" dirty="0">
                <a:latin typeface="Helvetica" pitchFamily="2" charset="0"/>
              </a:rPr>
              <a:t>Podstawowe elementy:</a:t>
            </a:r>
          </a:p>
          <a:p>
            <a:pPr marL="1200150" lvl="2" indent="-285750">
              <a:buFont typeface="Arial" panose="020B0604020202020204" pitchFamily="34" charset="0"/>
              <a:buChar char="•"/>
            </a:pPr>
            <a:r>
              <a:rPr lang="pl-PL" sz="1600" dirty="0" err="1">
                <a:latin typeface="Helvetica" pitchFamily="2" charset="0"/>
              </a:rPr>
              <a:t>value</a:t>
            </a:r>
            <a:r>
              <a:rPr lang="pl-PL" sz="1600" dirty="0">
                <a:latin typeface="Helvetica" pitchFamily="2" charset="0"/>
              </a:rPr>
              <a:t> – </a:t>
            </a:r>
            <a:r>
              <a:rPr lang="pl-PL" sz="1600" dirty="0" err="1">
                <a:latin typeface="Helvetica" pitchFamily="2" charset="0"/>
              </a:rPr>
              <a:t>mapping</a:t>
            </a:r>
            <a:r>
              <a:rPr lang="pl-PL" sz="1600" dirty="0">
                <a:latin typeface="Helvetica" pitchFamily="2" charset="0"/>
              </a:rPr>
              <a:t> URI</a:t>
            </a:r>
          </a:p>
          <a:p>
            <a:pPr marL="1200150" lvl="2" indent="-285750">
              <a:buFont typeface="Arial" panose="020B0604020202020204" pitchFamily="34" charset="0"/>
              <a:buChar char="•"/>
            </a:pPr>
            <a:r>
              <a:rPr lang="pl-PL" sz="1600" dirty="0" err="1">
                <a:latin typeface="Helvetica" pitchFamily="2" charset="0"/>
              </a:rPr>
              <a:t>method</a:t>
            </a:r>
            <a:r>
              <a:rPr lang="pl-PL" sz="1600" dirty="0">
                <a:latin typeface="Helvetica" pitchFamily="2" charset="0"/>
              </a:rPr>
              <a:t> – określenie typu metody HTTP </a:t>
            </a:r>
          </a:p>
          <a:p>
            <a:pPr marL="1200150" lvl="2" indent="-285750">
              <a:buFont typeface="Arial" panose="020B0604020202020204" pitchFamily="34" charset="0"/>
              <a:buChar char="•"/>
            </a:pPr>
            <a:r>
              <a:rPr lang="pl-PL" sz="1600" dirty="0" err="1">
                <a:latin typeface="Helvetica" pitchFamily="2" charset="0"/>
              </a:rPr>
              <a:t>headers</a:t>
            </a:r>
            <a:r>
              <a:rPr lang="pl-PL" sz="1600" dirty="0">
                <a:latin typeface="Helvetica" pitchFamily="2" charset="0"/>
              </a:rPr>
              <a:t> – określenie wymaganego nagłówka</a:t>
            </a:r>
          </a:p>
          <a:p>
            <a:pPr marL="742950" lvl="2" indent="-285750"/>
            <a:endParaRPr lang="pl-PL" sz="1600" dirty="0">
              <a:latin typeface="Helvetica" pitchFamily="2" charset="0"/>
            </a:endParaRPr>
          </a:p>
          <a:p>
            <a:pPr>
              <a:lnSpc>
                <a:spcPct val="150000"/>
              </a:lnSpc>
            </a:pPr>
            <a:r>
              <a:rPr lang="pl-PL" sz="1600" dirty="0">
                <a:latin typeface="Helvetica" pitchFamily="2" charset="0"/>
              </a:rPr>
              <a:t>W nowych wersjach </a:t>
            </a:r>
            <a:r>
              <a:rPr lang="pl-PL" sz="1600" dirty="0" err="1">
                <a:latin typeface="Helvetica" pitchFamily="2" charset="0"/>
              </a:rPr>
              <a:t>Springa</a:t>
            </a:r>
            <a:r>
              <a:rPr lang="pl-PL" sz="1600" dirty="0">
                <a:latin typeface="Helvetica" pitchFamily="2" charset="0"/>
              </a:rPr>
              <a:t> (wersja 4.3):</a:t>
            </a: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RequestMethod.GET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GetMapping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RequestMethod.POST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PostMapping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RequestMethod.PUT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PutMapping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RequestMethod.DELETE</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DeleteMapping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RequestMethod.PATCH</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PatchMapping</a:t>
            </a:r>
            <a:endParaRPr lang="pl-PL" sz="1600" b="1" dirty="0">
              <a:solidFill>
                <a:srgbClr val="68BD45"/>
              </a:solidFill>
              <a:latin typeface="Helvetica" pitchFamily="2" charset="0"/>
            </a:endParaRPr>
          </a:p>
          <a:p>
            <a:pPr>
              <a:lnSpc>
                <a:spcPct val="150000"/>
              </a:lnSpc>
              <a:buFont typeface="Wingdings" pitchFamily="2" charset="2"/>
              <a:buChar char="q"/>
            </a:pPr>
            <a:endParaRPr lang="pl-PL" dirty="0"/>
          </a:p>
          <a:p>
            <a:pPr>
              <a:lnSpc>
                <a:spcPct val="150000"/>
              </a:lnSpc>
              <a:buFont typeface="Wingdings" pitchFamily="2" charset="2"/>
              <a:buChar char="q"/>
            </a:pPr>
            <a:endParaRPr lang="pl-PL" dirty="0"/>
          </a:p>
          <a:p>
            <a:endParaRPr lang="pl-PL" dirty="0"/>
          </a:p>
        </p:txBody>
      </p:sp>
    </p:spTree>
    <p:extLst>
      <p:ext uri="{BB962C8B-B14F-4D97-AF65-F5344CB8AC3E}">
        <p14:creationId xmlns:p14="http://schemas.microsoft.com/office/powerpoint/2010/main" val="485791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7255512" cy="523220"/>
          </a:xfrm>
          <a:prstGeom prst="rect">
            <a:avLst/>
          </a:prstGeom>
          <a:noFill/>
        </p:spPr>
        <p:txBody>
          <a:bodyPr wrap="none" rtlCol="0">
            <a:spAutoFit/>
          </a:bodyPr>
          <a:lstStyle/>
          <a:p>
            <a:r>
              <a:rPr lang="pl-PL" sz="2800" b="1" dirty="0">
                <a:latin typeface="Helvetica" pitchFamily="2" charset="0"/>
              </a:rPr>
              <a:t>Przekazywanie parametrów do kontrolera</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278794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RequestParam</a:t>
            </a:r>
            <a:r>
              <a:rPr lang="pl-PL" sz="1600" b="1"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book?id</a:t>
            </a:r>
            <a:r>
              <a:rPr lang="pl-PL" sz="1200" dirty="0"/>
              <a:t>=1)</a:t>
            </a:r>
          </a:p>
          <a:p>
            <a:r>
              <a:rPr lang="pl-PL" sz="1200" dirty="0"/>
              <a:t>Parametry metody przekazywane jako web </a:t>
            </a:r>
            <a:r>
              <a:rPr lang="pl-PL" sz="1200" dirty="0" err="1"/>
              <a:t>request</a:t>
            </a:r>
            <a:r>
              <a:rPr lang="pl-PL" sz="1200" dirty="0"/>
              <a:t> parametry</a:t>
            </a:r>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endParaRPr lang="pl-PL" dirty="0"/>
          </a:p>
          <a:p>
            <a:endParaRPr lang="pl-PL" dirty="0"/>
          </a:p>
          <a:p>
            <a:pPr marL="285750" indent="-285750" defTabSz="1038910">
              <a:lnSpc>
                <a:spcPct val="90000"/>
              </a:lnSpc>
              <a:spcAft>
                <a:spcPts val="455"/>
              </a:spcAft>
              <a:buClr>
                <a:srgbClr val="002B58"/>
              </a:buClr>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PathVariable</a:t>
            </a:r>
            <a:r>
              <a:rPr lang="pl-PL" sz="1600"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a:t>
            </a:r>
            <a:r>
              <a:rPr lang="pl-PL" sz="1200" dirty="0"/>
              <a:t>/1)</a:t>
            </a:r>
            <a:endParaRPr lang="pl-PL" sz="1600" dirty="0"/>
          </a:p>
          <a:p>
            <a:pPr marL="4763" lvl="1" indent="0" defTabSz="1038910">
              <a:lnSpc>
                <a:spcPct val="90000"/>
              </a:lnSpc>
              <a:spcAft>
                <a:spcPts val="455"/>
              </a:spcAft>
              <a:buNone/>
            </a:pPr>
            <a:r>
              <a:rPr lang="pl-PL" sz="1200" dirty="0"/>
              <a:t>Parametry przekazywane jako URI </a:t>
            </a:r>
            <a:r>
              <a:rPr lang="pl-PL" sz="1200" dirty="0" err="1"/>
              <a:t>template</a:t>
            </a:r>
            <a:r>
              <a:rPr lang="pl-PL" sz="1200" dirty="0"/>
              <a:t> </a:t>
            </a:r>
            <a:r>
              <a:rPr lang="pl-PL" sz="1200" dirty="0" err="1"/>
              <a:t>variable</a:t>
            </a:r>
            <a:endParaRPr lang="pl-PL" sz="1200" dirty="0"/>
          </a:p>
        </p:txBody>
      </p:sp>
      <p:pic>
        <p:nvPicPr>
          <p:cNvPr id="3" name="Picture 8">
            <a:extLst>
              <a:ext uri="{FF2B5EF4-FFF2-40B4-BE49-F238E27FC236}">
                <a16:creationId xmlns:a16="http://schemas.microsoft.com/office/drawing/2014/main" id="{2D93BD66-063F-66F3-F197-B53A014222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568" y="2204864"/>
            <a:ext cx="6924867" cy="1067230"/>
          </a:xfrm>
          <a:prstGeom prst="rect">
            <a:avLst/>
          </a:prstGeom>
        </p:spPr>
      </p:pic>
      <p:pic>
        <p:nvPicPr>
          <p:cNvPr id="9" name="Picture 9">
            <a:extLst>
              <a:ext uri="{FF2B5EF4-FFF2-40B4-BE49-F238E27FC236}">
                <a16:creationId xmlns:a16="http://schemas.microsoft.com/office/drawing/2014/main" id="{60B50714-18A7-5C22-F8A3-C2E4D67F67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575" y="4581128"/>
            <a:ext cx="7155795" cy="1080120"/>
          </a:xfrm>
          <a:prstGeom prst="rect">
            <a:avLst/>
          </a:prstGeom>
        </p:spPr>
      </p:pic>
    </p:spTree>
    <p:extLst>
      <p:ext uri="{BB962C8B-B14F-4D97-AF65-F5344CB8AC3E}">
        <p14:creationId xmlns:p14="http://schemas.microsoft.com/office/powerpoint/2010/main" val="1957511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6. Spring REST</a:t>
            </a: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3310827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6.1.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pole tekstowe 10">
            <a:extLst>
              <a:ext uri="{FF2B5EF4-FFF2-40B4-BE49-F238E27FC236}">
                <a16:creationId xmlns:a16="http://schemas.microsoft.com/office/drawing/2014/main" id="{19BD1EF1-D2EE-C44E-F94F-6D7D4A8BEA73}"/>
              </a:ext>
            </a:extLst>
          </p:cNvPr>
          <p:cNvSpPr txBox="1"/>
          <p:nvPr/>
        </p:nvSpPr>
        <p:spPr>
          <a:xfrm>
            <a:off x="721494" y="1503047"/>
            <a:ext cx="6100762" cy="3970318"/>
          </a:xfrm>
          <a:prstGeom prst="rect">
            <a:avLst/>
          </a:prstGeom>
          <a:noFill/>
        </p:spPr>
        <p:txBody>
          <a:bodyPr wrap="square">
            <a:spAutoFit/>
          </a:bodyPr>
          <a:lstStyle/>
          <a:p>
            <a:r>
              <a:rPr lang="pl-PL" b="1" dirty="0" err="1"/>
              <a:t>Representational</a:t>
            </a:r>
            <a:endParaRPr lang="pl-PL" b="1" dirty="0"/>
          </a:p>
          <a:p>
            <a:pPr marL="1200150" lvl="2" indent="-285750">
              <a:buFont typeface="Arial" panose="020B0604020202020204" pitchFamily="34" charset="0"/>
              <a:buChar char="•"/>
            </a:pPr>
            <a:r>
              <a:rPr lang="pl-PL" dirty="0"/>
              <a:t>zasoby </a:t>
            </a:r>
            <a:r>
              <a:rPr lang="pl-PL" dirty="0" err="1"/>
              <a:t>restowe</a:t>
            </a:r>
            <a:r>
              <a:rPr lang="pl-PL" dirty="0"/>
              <a:t> mogą być reprezentowane w niemal dowolnej formie</a:t>
            </a:r>
          </a:p>
          <a:p>
            <a:pPr marL="1200150" lvl="2" indent="-285750">
              <a:buFont typeface="Arial" panose="020B0604020202020204" pitchFamily="34" charset="0"/>
              <a:buChar char="•"/>
            </a:pPr>
            <a:r>
              <a:rPr lang="pl-PL" dirty="0"/>
              <a:t>XML, JSON, HTML</a:t>
            </a:r>
          </a:p>
          <a:p>
            <a:pPr marL="4763" lvl="1" indent="0">
              <a:buNone/>
            </a:pPr>
            <a:r>
              <a:rPr lang="pl-PL" b="1" dirty="0" err="1"/>
              <a:t>State</a:t>
            </a:r>
            <a:endParaRPr lang="pl-PL" b="1" dirty="0"/>
          </a:p>
          <a:p>
            <a:pPr marL="1200150" lvl="2" indent="-285750">
              <a:buFont typeface="Arial" panose="020B0604020202020204" pitchFamily="34" charset="0"/>
              <a:buChar char="•"/>
            </a:pPr>
            <a:r>
              <a:rPr lang="pl-PL" dirty="0"/>
              <a:t>pracując z </a:t>
            </a:r>
            <a:r>
              <a:rPr lang="pl-PL" dirty="0" err="1"/>
              <a:t>restami</a:t>
            </a:r>
            <a:r>
              <a:rPr lang="pl-PL" dirty="0"/>
              <a:t>, skupiamy się bardziej na stanie zasobu niż na akcjach jakie możemy na nim wykonać</a:t>
            </a:r>
          </a:p>
          <a:p>
            <a:pPr marL="4763" lvl="1" indent="0">
              <a:buNone/>
            </a:pPr>
            <a:r>
              <a:rPr lang="pl-PL" b="1" dirty="0"/>
              <a:t>Transfer</a:t>
            </a:r>
          </a:p>
          <a:p>
            <a:pPr marL="1200150" lvl="2" indent="-285750">
              <a:buFont typeface="Arial" panose="020B0604020202020204" pitchFamily="34" charset="0"/>
              <a:buChar char="•"/>
            </a:pPr>
            <a:r>
              <a:rPr lang="pl-PL" dirty="0"/>
              <a:t>przesyłanie danych zasobów pomiędzy komponentami lub nawet aplikacjami</a:t>
            </a:r>
          </a:p>
          <a:p>
            <a:pPr marL="233362" lvl="2" indent="0">
              <a:buNone/>
            </a:pPr>
            <a:endParaRPr lang="pl-PL" dirty="0"/>
          </a:p>
          <a:p>
            <a:pPr marL="233362" lvl="2" indent="0">
              <a:buNone/>
            </a:pPr>
            <a:r>
              <a:rPr lang="pl-PL" dirty="0"/>
              <a:t>W praktyce, REST możemy rozumieć jako operacje CRUD na danych zasobów</a:t>
            </a:r>
          </a:p>
        </p:txBody>
      </p:sp>
      <p:sp>
        <p:nvSpPr>
          <p:cNvPr id="13" name="pole tekstowe 12">
            <a:extLst>
              <a:ext uri="{FF2B5EF4-FFF2-40B4-BE49-F238E27FC236}">
                <a16:creationId xmlns:a16="http://schemas.microsoft.com/office/drawing/2014/main" id="{A7BD2949-16E5-A517-5F8A-DFBF2EA62ADA}"/>
              </a:ext>
            </a:extLst>
          </p:cNvPr>
          <p:cNvSpPr txBox="1"/>
          <p:nvPr/>
        </p:nvSpPr>
        <p:spPr>
          <a:xfrm>
            <a:off x="740544" y="809690"/>
            <a:ext cx="6100762" cy="523220"/>
          </a:xfrm>
          <a:prstGeom prst="rect">
            <a:avLst/>
          </a:prstGeom>
          <a:noFill/>
        </p:spPr>
        <p:txBody>
          <a:bodyPr wrap="square">
            <a:spAutoFit/>
          </a:bodyPr>
          <a:lstStyle/>
          <a:p>
            <a:r>
              <a:rPr lang="pl-PL" sz="2800" b="1" dirty="0">
                <a:solidFill>
                  <a:srgbClr val="002C58"/>
                </a:solidFill>
                <a:latin typeface="Helvetica" pitchFamily="2" charset="0"/>
                <a:ea typeface="+mn-ea"/>
                <a:cs typeface="+mn-cs"/>
              </a:rPr>
              <a:t>REST</a:t>
            </a:r>
            <a:endParaRPr lang="pl-PL" b="1" dirty="0"/>
          </a:p>
        </p:txBody>
      </p:sp>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64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6.2.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3170099"/>
          </a:xfrm>
          <a:prstGeom prst="rect">
            <a:avLst/>
          </a:prstGeom>
          <a:noFill/>
        </p:spPr>
        <p:txBody>
          <a:bodyPr wrap="square">
            <a:spAutoFit/>
          </a:bodyPr>
          <a:lstStyle/>
          <a:p>
            <a:r>
              <a:rPr lang="pl-PL" sz="2000" b="1" dirty="0">
                <a:solidFill>
                  <a:srgbClr val="002B58"/>
                </a:solidFill>
                <a:latin typeface="Helvetica" pitchFamily="2" charset="0"/>
              </a:rPr>
              <a:t>Format prezentacji danych w aplikacjach </a:t>
            </a:r>
            <a:r>
              <a:rPr lang="pl-PL" sz="2000" b="1" dirty="0" err="1">
                <a:solidFill>
                  <a:srgbClr val="002B58"/>
                </a:solidFill>
                <a:latin typeface="Helvetica" pitchFamily="2" charset="0"/>
              </a:rPr>
              <a:t>webserwisowych</a:t>
            </a:r>
            <a:r>
              <a:rPr lang="pl-PL" sz="2000" b="1" dirty="0">
                <a:solidFill>
                  <a:srgbClr val="002B58"/>
                </a:solidFill>
                <a:latin typeface="Helvetica" pitchFamily="2" charset="0"/>
              </a:rPr>
              <a:t>: </a:t>
            </a:r>
          </a:p>
          <a:p>
            <a:endParaRPr lang="pl-PL" sz="2000" b="1" dirty="0">
              <a:solidFill>
                <a:srgbClr val="002B58"/>
              </a:solidFill>
              <a:latin typeface="Helvetica" pitchFamily="2" charset="0"/>
            </a:endParaRPr>
          </a:p>
          <a:p>
            <a:r>
              <a:rPr lang="pl-PL" sz="2000" b="1" dirty="0">
                <a:solidFill>
                  <a:srgbClr val="002B58"/>
                </a:solidFill>
                <a:latin typeface="Helvetica" pitchFamily="2" charset="0"/>
              </a:rPr>
              <a:t>JavaScript Object </a:t>
            </a:r>
            <a:r>
              <a:rPr lang="pl-PL" sz="2000" b="1" dirty="0" err="1">
                <a:solidFill>
                  <a:srgbClr val="002B58"/>
                </a:solidFill>
                <a:latin typeface="Helvetica" pitchFamily="2" charset="0"/>
              </a:rPr>
              <a:t>Notation</a:t>
            </a:r>
            <a:r>
              <a:rPr lang="pl-PL" sz="2000" b="1" dirty="0">
                <a:solidFill>
                  <a:srgbClr val="002B58"/>
                </a:solidFill>
                <a:latin typeface="Helvetica" pitchFamily="2" charset="0"/>
              </a:rPr>
              <a:t> – </a:t>
            </a:r>
            <a:r>
              <a:rPr lang="pl-PL" sz="2000" dirty="0">
                <a:solidFill>
                  <a:srgbClr val="002B58"/>
                </a:solidFill>
                <a:latin typeface="Helvetica" pitchFamily="2" charset="0"/>
              </a:rPr>
              <a:t>lekki format wymiany danych komputerowych</a:t>
            </a:r>
          </a:p>
          <a:p>
            <a:pPr marL="342900" indent="-342900">
              <a:buFont typeface="Arial" panose="020B0604020202020204" pitchFamily="34" charset="0"/>
              <a:buChar char="•"/>
            </a:pPr>
            <a:r>
              <a:rPr lang="pl-PL" sz="2000" dirty="0">
                <a:solidFill>
                  <a:srgbClr val="002B58"/>
                </a:solidFill>
                <a:latin typeface="Helvetica" pitchFamily="2" charset="0"/>
              </a:rPr>
              <a:t>JSON posiada drzewiastą strukturę oraz pary klucz-wartość</a:t>
            </a:r>
          </a:p>
          <a:p>
            <a:endParaRPr lang="pl-PL" sz="2000" dirty="0">
              <a:solidFill>
                <a:srgbClr val="002B58"/>
              </a:solidFill>
              <a:latin typeface="Helvetica" pitchFamily="2" charset="0"/>
            </a:endParaRPr>
          </a:p>
          <a:p>
            <a:endParaRPr lang="pl-PL" sz="2000" dirty="0">
              <a:solidFill>
                <a:srgbClr val="002B58"/>
              </a:solidFill>
              <a:latin typeface="Helvetica" pitchFamily="2" charset="0"/>
            </a:endParaRPr>
          </a:p>
          <a:p>
            <a:r>
              <a:rPr lang="pl-PL" sz="2000" b="1" dirty="0">
                <a:solidFill>
                  <a:srgbClr val="002B58"/>
                </a:solidFill>
                <a:latin typeface="Helvetica" pitchFamily="2" charset="0"/>
              </a:rPr>
              <a:t>XML = </a:t>
            </a:r>
            <a:r>
              <a:rPr lang="pl-PL" sz="2000" b="1" dirty="0" err="1">
                <a:solidFill>
                  <a:srgbClr val="002B58"/>
                </a:solidFill>
                <a:latin typeface="Helvetica" pitchFamily="2" charset="0"/>
              </a:rPr>
              <a:t>eXtensible</a:t>
            </a:r>
            <a:r>
              <a:rPr lang="pl-PL" sz="2000" b="1" dirty="0">
                <a:solidFill>
                  <a:srgbClr val="002B58"/>
                </a:solidFill>
                <a:latin typeface="Helvetica" pitchFamily="2" charset="0"/>
              </a:rPr>
              <a:t> </a:t>
            </a:r>
            <a:r>
              <a:rPr lang="pl-PL" sz="2000" b="1" dirty="0" err="1">
                <a:solidFill>
                  <a:srgbClr val="002B58"/>
                </a:solidFill>
                <a:latin typeface="Helvetica" pitchFamily="2" charset="0"/>
              </a:rPr>
              <a:t>Markup</a:t>
            </a:r>
            <a:r>
              <a:rPr lang="pl-PL" sz="2000" b="1" dirty="0">
                <a:solidFill>
                  <a:srgbClr val="002B58"/>
                </a:solidFill>
                <a:latin typeface="Helvetica" pitchFamily="2" charset="0"/>
              </a:rPr>
              <a:t> Language – </a:t>
            </a:r>
            <a:r>
              <a:rPr lang="pl-PL" sz="2000" dirty="0">
                <a:solidFill>
                  <a:srgbClr val="002B58"/>
                </a:solidFill>
                <a:latin typeface="Helvetica" pitchFamily="2" charset="0"/>
              </a:rPr>
              <a:t>rozszerzalny język znaczników</a:t>
            </a:r>
          </a:p>
          <a:p>
            <a:pPr marL="342900" indent="-342900">
              <a:buFont typeface="Arial" panose="020B0604020202020204" pitchFamily="34" charset="0"/>
              <a:buChar char="•"/>
            </a:pPr>
            <a:r>
              <a:rPr lang="pl-PL" sz="2000" dirty="0">
                <a:solidFill>
                  <a:srgbClr val="002B58"/>
                </a:solidFill>
                <a:latin typeface="Helvetica" pitchFamily="2" charset="0"/>
              </a:rPr>
              <a:t>Znacznik deklaracji </a:t>
            </a:r>
            <a:r>
              <a:rPr lang="pl-PL" sz="2000" dirty="0" err="1">
                <a:solidFill>
                  <a:srgbClr val="002B58"/>
                </a:solidFill>
                <a:latin typeface="Helvetica" pitchFamily="2" charset="0"/>
              </a:rPr>
              <a:t>xml</a:t>
            </a:r>
            <a:r>
              <a:rPr lang="pl-PL" sz="2000" dirty="0">
                <a:solidFill>
                  <a:srgbClr val="002B58"/>
                </a:solidFill>
                <a:latin typeface="Helvetica" pitchFamily="2" charset="0"/>
              </a:rPr>
              <a:t> </a:t>
            </a:r>
          </a:p>
          <a:p>
            <a:pPr marL="342900" indent="-342900">
              <a:buFont typeface="Arial" panose="020B0604020202020204" pitchFamily="34" charset="0"/>
              <a:buChar char="•"/>
            </a:pPr>
            <a:r>
              <a:rPr lang="pl-PL" sz="2000" dirty="0">
                <a:solidFill>
                  <a:srgbClr val="002B58"/>
                </a:solidFill>
                <a:latin typeface="Helvetica" pitchFamily="2" charset="0"/>
              </a:rPr>
              <a:t>Znaczniki początku i końca elementu a pomiędzy nimi wartość</a:t>
            </a:r>
          </a:p>
          <a:p>
            <a:endParaRPr lang="pl-PL" sz="2000" dirty="0">
              <a:solidFill>
                <a:srgbClr val="002B58"/>
              </a:solidFill>
              <a:latin typeface="Helvetica" pitchFamily="2" charset="0"/>
            </a:endParaRPr>
          </a:p>
        </p:txBody>
      </p:sp>
    </p:spTree>
    <p:extLst>
      <p:ext uri="{BB962C8B-B14F-4D97-AF65-F5344CB8AC3E}">
        <p14:creationId xmlns:p14="http://schemas.microsoft.com/office/powerpoint/2010/main" val="1469710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6.2.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0110"/>
          </a:xfrm>
          <a:prstGeom prst="rect">
            <a:avLst/>
          </a:prstGeom>
          <a:noFill/>
        </p:spPr>
        <p:txBody>
          <a:bodyPr wrap="square">
            <a:spAutoFit/>
          </a:bodyPr>
          <a:lstStyle/>
          <a:p>
            <a:r>
              <a:rPr lang="pl-PL" sz="2000" b="1" dirty="0">
                <a:latin typeface="Helvetica" pitchFamily="2" charset="0"/>
              </a:rPr>
              <a:t>JSON vs XML</a:t>
            </a:r>
          </a:p>
        </p:txBody>
      </p:sp>
      <p:sp>
        <p:nvSpPr>
          <p:cNvPr id="3" name="Content Placeholder 6">
            <a:extLst>
              <a:ext uri="{FF2B5EF4-FFF2-40B4-BE49-F238E27FC236}">
                <a16:creationId xmlns:a16="http://schemas.microsoft.com/office/drawing/2014/main" id="{8BDB424B-2C67-DE71-2B07-E589C07A0191}"/>
              </a:ext>
            </a:extLst>
          </p:cNvPr>
          <p:cNvSpPr txBox="1">
            <a:spLocks/>
          </p:cNvSpPr>
          <p:nvPr/>
        </p:nvSpPr>
        <p:spPr>
          <a:xfrm>
            <a:off x="1097761" y="1291496"/>
            <a:ext cx="4319739" cy="4730400"/>
          </a:xfrm>
          <a:prstGeom prst="roundRect">
            <a:avLst>
              <a:gd name="adj" fmla="val 2555"/>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dk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dk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dk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dk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"01",</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"Java",</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"third",</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"07",</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"C++",</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a:t>
            </a:r>
          </a:p>
        </p:txBody>
      </p:sp>
      <p:sp>
        <p:nvSpPr>
          <p:cNvPr id="9" name="Rounded Rectangle 10">
            <a:extLst>
              <a:ext uri="{FF2B5EF4-FFF2-40B4-BE49-F238E27FC236}">
                <a16:creationId xmlns:a16="http://schemas.microsoft.com/office/drawing/2014/main" id="{095E6195-8426-A0A0-71CD-92308A82384F}"/>
              </a:ext>
            </a:extLst>
          </p:cNvPr>
          <p:cNvSpPr/>
          <p:nvPr/>
        </p:nvSpPr>
        <p:spPr>
          <a:xfrm>
            <a:off x="6096000" y="1286503"/>
            <a:ext cx="4776240" cy="4729533"/>
          </a:xfrm>
          <a:prstGeom prst="roundRect">
            <a:avLst>
              <a:gd name="adj" fmla="val 2351"/>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xml</a:t>
            </a:r>
            <a:r>
              <a:rPr lang="pl-PL" sz="1000" dirty="0">
                <a:latin typeface="Consolas" panose="020B0609020204030204" pitchFamily="49" charset="0"/>
                <a:cs typeface="Consolas" panose="020B0609020204030204" pitchFamily="49" charset="0"/>
              </a:rPr>
              <a:t> version="1.0" </a:t>
            </a:r>
            <a:r>
              <a:rPr lang="pl-PL" sz="1000" dirty="0" err="1">
                <a:latin typeface="Consolas" panose="020B0609020204030204" pitchFamily="49" charset="0"/>
                <a:cs typeface="Consolas" panose="020B0609020204030204" pitchFamily="49" charset="0"/>
              </a:rPr>
              <a:t>encoding</a:t>
            </a:r>
            <a:r>
              <a:rPr lang="pl-PL" sz="1000" dirty="0">
                <a:latin typeface="Consolas" panose="020B0609020204030204" pitchFamily="49" charset="0"/>
                <a:cs typeface="Consolas" panose="020B0609020204030204" pitchFamily="49" charset="0"/>
              </a:rPr>
              <a:t>="UTF-8" ?&gt;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&lt;id&gt;01&lt;/id&gt;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&gt;Java&lt;/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&gt;third&lt;/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&lt;id&gt;07&lt;/id&gt;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&gt;C++&lt;/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1529157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6.3. Spring REST – typy akcji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ontent Placeholder 6">
            <a:extLst>
              <a:ext uri="{FF2B5EF4-FFF2-40B4-BE49-F238E27FC236}">
                <a16:creationId xmlns:a16="http://schemas.microsoft.com/office/drawing/2014/main" id="{FB590565-C23F-8151-A504-E8F483C4EC1B}"/>
              </a:ext>
            </a:extLst>
          </p:cNvPr>
          <p:cNvGraphicFramePr>
            <a:graphicFrameLocks/>
          </p:cNvGraphicFramePr>
          <p:nvPr>
            <p:extLst>
              <p:ext uri="{D42A27DB-BD31-4B8C-83A1-F6EECF244321}">
                <p14:modId xmlns:p14="http://schemas.microsoft.com/office/powerpoint/2010/main" val="3572732127"/>
              </p:ext>
            </p:extLst>
          </p:nvPr>
        </p:nvGraphicFramePr>
        <p:xfrm>
          <a:off x="767259" y="786633"/>
          <a:ext cx="10657482" cy="4669495"/>
        </p:xfrm>
        <a:graphic>
          <a:graphicData uri="http://schemas.openxmlformats.org/drawingml/2006/table">
            <a:tbl>
              <a:tblPr firstRow="1" bandRow="1">
                <a:tableStyleId>{93296810-A885-4BE3-A3E7-6D5BEEA58F35}</a:tableStyleId>
              </a:tblPr>
              <a:tblGrid>
                <a:gridCol w="1296293">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1080268">
                  <a:extLst>
                    <a:ext uri="{9D8B030D-6E8A-4147-A177-3AD203B41FA5}">
                      <a16:colId xmlns:a16="http://schemas.microsoft.com/office/drawing/2014/main" val="2691280717"/>
                    </a:ext>
                  </a:extLst>
                </a:gridCol>
                <a:gridCol w="1219120">
                  <a:extLst>
                    <a:ext uri="{9D8B030D-6E8A-4147-A177-3AD203B41FA5}">
                      <a16:colId xmlns:a16="http://schemas.microsoft.com/office/drawing/2014/main" val="2775784405"/>
                    </a:ext>
                  </a:extLst>
                </a:gridCol>
                <a:gridCol w="4253489">
                  <a:extLst>
                    <a:ext uri="{9D8B030D-6E8A-4147-A177-3AD203B41FA5}">
                      <a16:colId xmlns:a16="http://schemas.microsoft.com/office/drawing/2014/main" val="20002"/>
                    </a:ext>
                  </a:extLst>
                </a:gridCol>
              </a:tblGrid>
              <a:tr h="370327">
                <a:tc>
                  <a:txBody>
                    <a:bodyPr/>
                    <a:lstStyle/>
                    <a:p>
                      <a:r>
                        <a:rPr lang="pl-PL" sz="1600" dirty="0"/>
                        <a:t>Typ</a:t>
                      </a:r>
                    </a:p>
                  </a:txBody>
                  <a:tcPr marL="121920" marR="121920" marT="60960" marB="60960"/>
                </a:tc>
                <a:tc>
                  <a:txBody>
                    <a:bodyPr/>
                    <a:lstStyle/>
                    <a:p>
                      <a:r>
                        <a:rPr lang="pl-PL" sz="1600"/>
                        <a:t>Przykładowy URI</a:t>
                      </a:r>
                      <a:endParaRPr lang="pl-PL" sz="1600" dirty="0"/>
                    </a:p>
                  </a:txBody>
                  <a:tcPr marL="121920" marR="121920" marT="60960" marB="60960"/>
                </a:tc>
                <a:tc>
                  <a:txBody>
                    <a:bodyPr/>
                    <a:lstStyle/>
                    <a:p>
                      <a:r>
                        <a:rPr lang="pl-PL" sz="1600" dirty="0" err="1"/>
                        <a:t>Safe</a:t>
                      </a:r>
                      <a:endParaRPr lang="pl-PL" sz="1600" dirty="0"/>
                    </a:p>
                  </a:txBody>
                  <a:tcPr marL="121920" marR="121920" marT="60960" marB="60960"/>
                </a:tc>
                <a:tc>
                  <a:txBody>
                    <a:bodyPr/>
                    <a:lstStyle/>
                    <a:p>
                      <a:r>
                        <a:rPr lang="pl-PL" sz="1600" dirty="0" err="1"/>
                        <a:t>Idemp</a:t>
                      </a:r>
                      <a:r>
                        <a:rPr lang="pl-PL" sz="1600" dirty="0"/>
                        <a:t>.</a:t>
                      </a:r>
                    </a:p>
                  </a:txBody>
                  <a:tcPr marL="121920" marR="121920" marT="60960" marB="60960"/>
                </a:tc>
                <a:tc>
                  <a:txBody>
                    <a:bodyPr/>
                    <a:lstStyle/>
                    <a:p>
                      <a:r>
                        <a:rPr lang="pl-PL" sz="1600"/>
                        <a:t>Opis</a:t>
                      </a:r>
                      <a:endParaRPr lang="pl-PL" sz="1600" dirty="0"/>
                    </a:p>
                  </a:txBody>
                  <a:tcPr marL="121920" marR="121920" marT="60960" marB="60960"/>
                </a:tc>
                <a:extLst>
                  <a:ext uri="{0D108BD9-81ED-4DB2-BD59-A6C34878D82A}">
                    <a16:rowId xmlns:a16="http://schemas.microsoft.com/office/drawing/2014/main" val="10000"/>
                  </a:ext>
                </a:extLst>
              </a:tr>
              <a:tr h="864096">
                <a:tc>
                  <a:txBody>
                    <a:bodyPr/>
                    <a:lstStyle/>
                    <a:p>
                      <a:r>
                        <a:rPr lang="pl-PL" sz="1600" dirty="0"/>
                        <a:t>GET</a:t>
                      </a:r>
                    </a:p>
                  </a:txBody>
                  <a:tcPr marL="121920" marR="121920" marT="60960" marB="60960"/>
                </a:tc>
                <a:tc>
                  <a:txBody>
                    <a:bodyPr/>
                    <a:lstStyle/>
                    <a:p>
                      <a:r>
                        <a:rPr lang="pl-PL" sz="1600" dirty="0"/>
                        <a:t>/</a:t>
                      </a:r>
                      <a:r>
                        <a:rPr lang="pl-PL" sz="1600" dirty="0" err="1"/>
                        <a:t>addresses</a:t>
                      </a:r>
                      <a:r>
                        <a:rPr lang="pl-PL" sz="1600" dirty="0"/>
                        <a:t>/{id}</a:t>
                      </a:r>
                    </a:p>
                    <a:p>
                      <a:r>
                        <a:rPr lang="pl-PL" sz="1600" dirty="0"/>
                        <a:t>/</a:t>
                      </a:r>
                      <a:r>
                        <a:rPr lang="pl-PL" sz="1600" dirty="0" err="1"/>
                        <a:t>addresses</a:t>
                      </a:r>
                      <a:endParaRPr lang="pl-PL" sz="1600" dirty="0"/>
                    </a:p>
                  </a:txBody>
                  <a:tcPr marL="121920" marR="121920" marT="60960" marB="60960"/>
                </a:tc>
                <a:tc>
                  <a:txBody>
                    <a:bodyPr/>
                    <a:lstStyle/>
                    <a:p>
                      <a:pPr algn="ctr"/>
                      <a:r>
                        <a:rPr lang="pl-PL" sz="1600" dirty="0"/>
                        <a:t>X</a:t>
                      </a:r>
                    </a:p>
                  </a:txBody>
                  <a:tcPr marL="121920" marR="121920" marT="60960" marB="60960"/>
                </a:tc>
                <a:tc>
                  <a:txBody>
                    <a:bodyPr/>
                    <a:lstStyle/>
                    <a:p>
                      <a:pPr algn="ctr"/>
                      <a:r>
                        <a:rPr lang="pl-PL" sz="1600" dirty="0"/>
                        <a:t>X</a:t>
                      </a:r>
                    </a:p>
                  </a:txBody>
                  <a:tcPr marL="121920" marR="121920" marT="60960" marB="60960"/>
                </a:tc>
                <a:tc>
                  <a:txBody>
                    <a:bodyPr/>
                    <a:lstStyle/>
                    <a:p>
                      <a:r>
                        <a:rPr lang="pl-PL" sz="1600" dirty="0"/>
                        <a:t>Niezależnie od tego, ile razy powtarza się z tymi samymi parametrami, wyniki są takie same.</a:t>
                      </a:r>
                    </a:p>
                  </a:txBody>
                  <a:tcPr marL="121920" marR="121920" marT="60960" marB="60960"/>
                </a:tc>
                <a:extLst>
                  <a:ext uri="{0D108BD9-81ED-4DB2-BD59-A6C34878D82A}">
                    <a16:rowId xmlns:a16="http://schemas.microsoft.com/office/drawing/2014/main" val="10001"/>
                  </a:ext>
                </a:extLst>
              </a:tr>
              <a:tr h="617211">
                <a:tc>
                  <a:txBody>
                    <a:bodyPr/>
                    <a:lstStyle/>
                    <a:p>
                      <a:r>
                        <a:rPr lang="pl-PL" sz="1600" dirty="0"/>
                        <a:t>POST</a:t>
                      </a:r>
                    </a:p>
                  </a:txBody>
                  <a:tcPr marL="121920" marR="121920" marT="60960" marB="60960"/>
                </a:tc>
                <a:tc>
                  <a:txBody>
                    <a:bodyPr/>
                    <a:lstStyle/>
                    <a:p>
                      <a:r>
                        <a:rPr lang="pl-PL" sz="1600" dirty="0"/>
                        <a:t>/addresses + body</a:t>
                      </a:r>
                    </a:p>
                  </a:txBody>
                  <a:tcPr marL="121920" marR="121920" marT="60960" marB="60960"/>
                </a:tc>
                <a:tc>
                  <a:txBody>
                    <a:bodyPr/>
                    <a:lstStyle/>
                    <a:p>
                      <a:pPr algn="ctr"/>
                      <a:endParaRPr lang="pl-PL" sz="1600" dirty="0"/>
                    </a:p>
                  </a:txBody>
                  <a:tcPr marL="121920" marR="121920" marT="60960" marB="60960"/>
                </a:tc>
                <a:tc>
                  <a:txBody>
                    <a:bodyPr/>
                    <a:lstStyle/>
                    <a:p>
                      <a:pPr algn="ctr"/>
                      <a:endParaRPr lang="pl-PL" sz="1600" dirty="0"/>
                    </a:p>
                  </a:txBody>
                  <a:tcPr marL="121920" marR="121920" marT="60960" marB="60960"/>
                </a:tc>
                <a:tc>
                  <a:txBody>
                    <a:bodyPr/>
                    <a:lstStyle/>
                    <a:p>
                      <a:r>
                        <a:rPr lang="pl-PL" sz="1600" dirty="0"/>
                        <a:t>Żądania</a:t>
                      </a:r>
                      <a:r>
                        <a:rPr lang="pl-PL" sz="1600" baseline="0" dirty="0"/>
                        <a:t> wskazujące na stworzenie (bądź aktualizację</a:t>
                      </a:r>
                      <a:r>
                        <a:rPr lang="pl-PL" sz="1600" baseline="0"/>
                        <a:t>) zasobu</a:t>
                      </a:r>
                      <a:endParaRPr lang="pl-PL" sz="1600" dirty="0"/>
                    </a:p>
                  </a:txBody>
                  <a:tcPr marL="121920" marR="121920" marT="60960" marB="60960"/>
                </a:tc>
                <a:extLst>
                  <a:ext uri="{0D108BD9-81ED-4DB2-BD59-A6C34878D82A}">
                    <a16:rowId xmlns:a16="http://schemas.microsoft.com/office/drawing/2014/main" val="10002"/>
                  </a:ext>
                </a:extLst>
              </a:tr>
              <a:tr h="617211">
                <a:tc>
                  <a:txBody>
                    <a:bodyPr/>
                    <a:lstStyle/>
                    <a:p>
                      <a:r>
                        <a:rPr lang="pl-PL" sz="1600"/>
                        <a:t>PUT</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 body</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PUT może utworzyć nowy obiekt lub zaktualizować istniejący. Żądanie PUT jest idempotentne. </a:t>
                      </a:r>
                    </a:p>
                  </a:txBody>
                  <a:tcPr marL="121920" marR="121920" marT="60960" marB="60960"/>
                </a:tc>
                <a:extLst>
                  <a:ext uri="{0D108BD9-81ED-4DB2-BD59-A6C34878D82A}">
                    <a16:rowId xmlns:a16="http://schemas.microsoft.com/office/drawing/2014/main" val="10003"/>
                  </a:ext>
                </a:extLst>
              </a:tr>
              <a:tr h="617211">
                <a:tc>
                  <a:txBody>
                    <a:bodyPr/>
                    <a:lstStyle/>
                    <a:p>
                      <a:r>
                        <a:rPr lang="pl-PL" sz="1600"/>
                        <a:t>PATCH</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 body</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Może</a:t>
                      </a:r>
                      <a:r>
                        <a:rPr lang="pl-PL" sz="1600" baseline="0" dirty="0"/>
                        <a:t> zaktualizować wyłącznie część atrybutów istniejącego zasobu</a:t>
                      </a:r>
                      <a:r>
                        <a:rPr lang="pl-PL" sz="1600" dirty="0"/>
                        <a:t>.</a:t>
                      </a:r>
                    </a:p>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Mogą używać np. </a:t>
                      </a:r>
                      <a:r>
                        <a:rPr lang="pl-PL" sz="1600" dirty="0" err="1"/>
                        <a:t>Header</a:t>
                      </a:r>
                      <a:r>
                        <a:rPr lang="pl-PL" sz="1600" dirty="0"/>
                        <a:t> </a:t>
                      </a:r>
                      <a:r>
                        <a:rPr lang="pl-PL" sz="1600" dirty="0" err="1"/>
                        <a:t>Etag</a:t>
                      </a:r>
                      <a:r>
                        <a:rPr lang="pl-PL" sz="1600" dirty="0"/>
                        <a:t> lub </a:t>
                      </a:r>
                      <a:r>
                        <a:rPr lang="pl-PL" sz="1600" dirty="0" err="1"/>
                        <a:t>If-Match</a:t>
                      </a:r>
                      <a:endParaRPr lang="pl-PL" sz="1600" dirty="0"/>
                    </a:p>
                  </a:txBody>
                  <a:tcPr marL="121920" marR="121920" marT="60960" marB="60960"/>
                </a:tc>
                <a:extLst>
                  <a:ext uri="{0D108BD9-81ED-4DB2-BD59-A6C34878D82A}">
                    <a16:rowId xmlns:a16="http://schemas.microsoft.com/office/drawing/2014/main" val="10004"/>
                  </a:ext>
                </a:extLst>
              </a:tr>
              <a:tr h="370327">
                <a:tc>
                  <a:txBody>
                    <a:bodyPr/>
                    <a:lstStyle/>
                    <a:p>
                      <a:r>
                        <a:rPr lang="pl-PL" sz="1600" dirty="0"/>
                        <a:t>DELETE</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Żądanie nakazujące</a:t>
                      </a:r>
                      <a:r>
                        <a:rPr lang="pl-PL" sz="1600" baseline="0" dirty="0"/>
                        <a:t> usunięcie zasobu</a:t>
                      </a:r>
                      <a:endParaRPr lang="pl-PL" sz="1600" dirty="0"/>
                    </a:p>
                  </a:txBody>
                  <a:tcPr marL="121920" marR="121920" marT="60960" marB="60960"/>
                </a:tc>
                <a:extLst>
                  <a:ext uri="{0D108BD9-81ED-4DB2-BD59-A6C34878D82A}">
                    <a16:rowId xmlns:a16="http://schemas.microsoft.com/office/drawing/2014/main" val="10005"/>
                  </a:ext>
                </a:extLst>
              </a:tr>
              <a:tr h="370327">
                <a:tc>
                  <a:txBody>
                    <a:bodyPr/>
                    <a:lstStyle/>
                    <a:p>
                      <a:r>
                        <a:rPr lang="pl-PL" sz="1600" dirty="0"/>
                        <a:t>OPTIONS</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Możliwe operacje na zasobie</a:t>
                      </a:r>
                    </a:p>
                  </a:txBody>
                  <a:tcPr marL="121920" marR="121920" marT="60960" marB="60960"/>
                </a:tc>
                <a:extLst>
                  <a:ext uri="{0D108BD9-81ED-4DB2-BD59-A6C34878D82A}">
                    <a16:rowId xmlns:a16="http://schemas.microsoft.com/office/drawing/2014/main" val="827851"/>
                  </a:ext>
                </a:extLst>
              </a:tr>
              <a:tr h="370327">
                <a:tc>
                  <a:txBody>
                    <a:bodyPr/>
                    <a:lstStyle/>
                    <a:p>
                      <a:r>
                        <a:rPr lang="pl-PL" sz="1600" dirty="0"/>
                        <a:t>HEAD</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Podobnie jak GET – ale bez Body</a:t>
                      </a:r>
                    </a:p>
                  </a:txBody>
                  <a:tcPr marL="121920" marR="121920" marT="60960" marB="60960"/>
                </a:tc>
                <a:extLst>
                  <a:ext uri="{0D108BD9-81ED-4DB2-BD59-A6C34878D82A}">
                    <a16:rowId xmlns:a16="http://schemas.microsoft.com/office/drawing/2014/main" val="2002379520"/>
                  </a:ext>
                </a:extLst>
              </a:tr>
            </a:tbl>
          </a:graphicData>
        </a:graphic>
      </p:graphicFrame>
      <p:sp>
        <p:nvSpPr>
          <p:cNvPr id="6" name="Source">
            <a:extLst>
              <a:ext uri="{FF2B5EF4-FFF2-40B4-BE49-F238E27FC236}">
                <a16:creationId xmlns:a16="http://schemas.microsoft.com/office/drawing/2014/main" id="{D960BD5B-47BA-9FD5-2DE0-3E17D5D7CA73}"/>
              </a:ext>
            </a:extLst>
          </p:cNvPr>
          <p:cNvSpPr txBox="1"/>
          <p:nvPr/>
        </p:nvSpPr>
        <p:spPr bwMode="auto">
          <a:xfrm>
            <a:off x="4938664" y="5686076"/>
            <a:ext cx="6634234" cy="2975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dirty="0">
                <a:latin typeface="Verdana" panose="020B0604030504040204" pitchFamily="34" charset="0"/>
              </a:rPr>
              <a:t>	Źródło :  </a:t>
            </a:r>
            <a:r>
              <a:rPr lang="pl-PL" sz="800" dirty="0">
                <a:latin typeface="Verdana" panose="020B0604030504040204" pitchFamily="34" charset="0"/>
                <a:hlinkClick r:id="rId7"/>
              </a:rPr>
              <a:t>https://www.restapitutorial.com/lessons/httpmethods.html</a:t>
            </a:r>
            <a:r>
              <a:rPr lang="pl-PL" sz="800" dirty="0">
                <a:latin typeface="Verdana" panose="020B0604030504040204" pitchFamily="34" charset="0"/>
              </a:rPr>
              <a:t> | </a:t>
            </a:r>
            <a:r>
              <a:rPr lang="pl-PL" sz="800" dirty="0">
                <a:latin typeface="Verdana" panose="020B0604030504040204" pitchFamily="34" charset="0"/>
                <a:hlinkClick r:id="rId8"/>
              </a:rPr>
              <a:t>https://www.mscharhag.com/api-design/http-idempotent-safe</a:t>
            </a:r>
            <a:r>
              <a:rPr lang="pl-PL" sz="800" dirty="0">
                <a:latin typeface="Verdana" panose="020B0604030504040204" pitchFamily="34" charset="0"/>
              </a:rPr>
              <a:t> </a:t>
            </a:r>
            <a:r>
              <a:rPr lang="pl-PL" sz="800" dirty="0">
                <a:latin typeface="Verdana" panose="020B0604030504040204" pitchFamily="34" charset="0"/>
                <a:hlinkClick r:id="rId9"/>
              </a:rPr>
              <a:t>https://tools.ietf.org/html/rfc7231</a:t>
            </a:r>
            <a:r>
              <a:rPr lang="pl-PL" sz="800" dirty="0">
                <a:latin typeface="Verdana" panose="020B0604030504040204" pitchFamily="34" charset="0"/>
              </a:rPr>
              <a:t> | </a:t>
            </a:r>
            <a:r>
              <a:rPr lang="pl-PL" sz="800" dirty="0">
                <a:latin typeface="Verdana" panose="020B0604030504040204" pitchFamily="34" charset="0"/>
                <a:hlinkClick r:id="rId10"/>
              </a:rPr>
              <a:t>https://www.iana.org/assignments/http-methods/http-methods.xhtml</a:t>
            </a:r>
            <a:r>
              <a:rPr lang="pl-PL" sz="800" dirty="0">
                <a:latin typeface="Verdana" panose="020B0604030504040204" pitchFamily="34" charset="0"/>
              </a:rPr>
              <a:t> </a:t>
            </a:r>
          </a:p>
        </p:txBody>
      </p:sp>
    </p:spTree>
    <p:extLst>
      <p:ext uri="{BB962C8B-B14F-4D97-AF65-F5344CB8AC3E}">
        <p14:creationId xmlns:p14="http://schemas.microsoft.com/office/powerpoint/2010/main" val="421122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800" dirty="0">
                <a:latin typeface="Helvetica" pitchFamily="2" charset="0"/>
              </a:rPr>
              <a:t>1.2. Harmonogram </a:t>
            </a:r>
            <a:br>
              <a:rPr lang="pl-PL" sz="2800" dirty="0">
                <a:latin typeface="Helvetica" pitchFamily="2" charset="0"/>
              </a:rPr>
            </a:br>
            <a:br>
              <a:rPr lang="pl-PL" sz="2800" dirty="0">
                <a:latin typeface="Helvetica" pitchFamily="2" charset="0"/>
              </a:rPr>
            </a:br>
            <a:r>
              <a:rPr lang="pl-PL" sz="2800" dirty="0">
                <a:latin typeface="Helvetica" pitchFamily="2" charset="0"/>
              </a:rPr>
              <a:t>Specjalizacja: Sztuczna inteligencja i uczenie maszynowe</a:t>
            </a: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a 7">
            <a:extLst>
              <a:ext uri="{FF2B5EF4-FFF2-40B4-BE49-F238E27FC236}">
                <a16:creationId xmlns:a16="http://schemas.microsoft.com/office/drawing/2014/main" id="{20C6B6CB-CE76-590A-A8D5-C161368294DB}"/>
              </a:ext>
            </a:extLst>
          </p:cNvPr>
          <p:cNvGraphicFramePr>
            <a:graphicFrameLocks noGrp="1"/>
          </p:cNvGraphicFramePr>
          <p:nvPr>
            <p:extLst>
              <p:ext uri="{D42A27DB-BD31-4B8C-83A1-F6EECF244321}">
                <p14:modId xmlns:p14="http://schemas.microsoft.com/office/powerpoint/2010/main" val="1764926529"/>
              </p:ext>
            </p:extLst>
          </p:nvPr>
        </p:nvGraphicFramePr>
        <p:xfrm>
          <a:off x="3121747" y="1258037"/>
          <a:ext cx="5948505" cy="4351342"/>
        </p:xfrm>
        <a:graphic>
          <a:graphicData uri="http://schemas.openxmlformats.org/drawingml/2006/table">
            <a:tbl>
              <a:tblPr/>
              <a:tblGrid>
                <a:gridCol w="818861">
                  <a:extLst>
                    <a:ext uri="{9D8B030D-6E8A-4147-A177-3AD203B41FA5}">
                      <a16:colId xmlns:a16="http://schemas.microsoft.com/office/drawing/2014/main" val="2244933190"/>
                    </a:ext>
                  </a:extLst>
                </a:gridCol>
                <a:gridCol w="818861">
                  <a:extLst>
                    <a:ext uri="{9D8B030D-6E8A-4147-A177-3AD203B41FA5}">
                      <a16:colId xmlns:a16="http://schemas.microsoft.com/office/drawing/2014/main" val="466485120"/>
                    </a:ext>
                  </a:extLst>
                </a:gridCol>
                <a:gridCol w="1242409">
                  <a:extLst>
                    <a:ext uri="{9D8B030D-6E8A-4147-A177-3AD203B41FA5}">
                      <a16:colId xmlns:a16="http://schemas.microsoft.com/office/drawing/2014/main" val="3115748559"/>
                    </a:ext>
                  </a:extLst>
                </a:gridCol>
                <a:gridCol w="1091814">
                  <a:extLst>
                    <a:ext uri="{9D8B030D-6E8A-4147-A177-3AD203B41FA5}">
                      <a16:colId xmlns:a16="http://schemas.microsoft.com/office/drawing/2014/main" val="2452401987"/>
                    </a:ext>
                  </a:extLst>
                </a:gridCol>
                <a:gridCol w="1157699">
                  <a:extLst>
                    <a:ext uri="{9D8B030D-6E8A-4147-A177-3AD203B41FA5}">
                      <a16:colId xmlns:a16="http://schemas.microsoft.com/office/drawing/2014/main" val="3584718129"/>
                    </a:ext>
                  </a:extLst>
                </a:gridCol>
                <a:gridCol w="818861">
                  <a:extLst>
                    <a:ext uri="{9D8B030D-6E8A-4147-A177-3AD203B41FA5}">
                      <a16:colId xmlns:a16="http://schemas.microsoft.com/office/drawing/2014/main" val="1181437784"/>
                    </a:ext>
                  </a:extLst>
                </a:gridCol>
              </a:tblGrid>
              <a:tr h="188642">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a:noFill/>
                    </a:lnB>
                    <a:noFill/>
                  </a:tcPr>
                </a:tc>
                <a:extLst>
                  <a:ext uri="{0D108BD9-81ED-4DB2-BD59-A6C34878D82A}">
                    <a16:rowId xmlns:a16="http://schemas.microsoft.com/office/drawing/2014/main" val="2728532098"/>
                  </a:ext>
                </a:extLst>
              </a:tr>
              <a:tr h="188642">
                <a:tc>
                  <a:txBody>
                    <a:bodyPr/>
                    <a:lstStyle/>
                    <a:p>
                      <a:pPr algn="l" fontAlgn="b"/>
                      <a:r>
                        <a:rPr lang="pl-PL" sz="1100" b="1"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Data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SIiUM1m</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SIiUM2m</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SIiUM3m</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4348799"/>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5.paź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Spring</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076367387"/>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4157561360"/>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6.paź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573825438"/>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19.paź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Spring</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352620738"/>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10:30 - 12:15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320004213"/>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20.paź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71244837"/>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9.lis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dirty="0">
                          <a:solidFill>
                            <a:srgbClr val="000000"/>
                          </a:solidFill>
                          <a:effectLst/>
                          <a:latin typeface="Aptos Narrow" panose="020B0004020202020204" pitchFamily="34" charset="0"/>
                        </a:rPr>
                        <a:t>Spring</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868457715"/>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294390571"/>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10.lis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402154662"/>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23.lis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335316581"/>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435725744"/>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24.lis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671460721"/>
                  </a:ext>
                </a:extLst>
              </a:tr>
              <a:tr h="188642">
                <a:tc>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7.gru</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09:00 - 10:30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pl-PL" sz="1100" b="1" i="0" u="none" strike="noStrike">
                          <a:solidFill>
                            <a:srgbClr val="000000"/>
                          </a:solidFill>
                          <a:effectLst/>
                          <a:latin typeface="Aptos Narrow" panose="020B0004020202020204" pitchFamily="34" charset="0"/>
                        </a:rPr>
                        <a:t>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830865186"/>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8.gru</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12:45 - 14:15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09023467"/>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4.sty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025604379"/>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486129289"/>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5.sty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230048765"/>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18.sty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dirty="0">
                          <a:solidFill>
                            <a:srgbClr val="000000"/>
                          </a:solidFill>
                          <a:effectLst/>
                          <a:latin typeface="Aptos Narrow" panose="020B0004020202020204" pitchFamily="34" charset="0"/>
                        </a:rPr>
                        <a:t>Spring/JPA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206402760"/>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475668580"/>
                  </a:ext>
                </a:extLst>
              </a:tr>
              <a:tr h="389860">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19.sty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1019888721"/>
                  </a:ext>
                </a:extLst>
              </a:tr>
            </a:tbl>
          </a:graphicData>
        </a:graphic>
      </p:graphicFrame>
    </p:spTree>
    <p:extLst>
      <p:ext uri="{BB962C8B-B14F-4D97-AF65-F5344CB8AC3E}">
        <p14:creationId xmlns:p14="http://schemas.microsoft.com/office/powerpoint/2010/main" val="3272281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6.4. Spring REST – kody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6">
            <a:extLst>
              <a:ext uri="{FF2B5EF4-FFF2-40B4-BE49-F238E27FC236}">
                <a16:creationId xmlns:a16="http://schemas.microsoft.com/office/drawing/2014/main" id="{C1C0174B-EEEA-2551-C869-0FB36BCBEEDF}"/>
              </a:ext>
            </a:extLst>
          </p:cNvPr>
          <p:cNvGraphicFramePr>
            <a:graphicFrameLocks noGrp="1"/>
          </p:cNvGraphicFramePr>
          <p:nvPr/>
        </p:nvGraphicFramePr>
        <p:xfrm>
          <a:off x="2423902" y="1883892"/>
          <a:ext cx="6984776" cy="2697236"/>
        </p:xfrm>
        <a:graphic>
          <a:graphicData uri="http://schemas.openxmlformats.org/drawingml/2006/table">
            <a:tbl>
              <a:tblPr firstRow="1" bandRow="1">
                <a:tableStyleId>{93296810-A885-4BE3-A3E7-6D5BEEA58F35}</a:tableStyleId>
              </a:tblPr>
              <a:tblGrid>
                <a:gridCol w="2664296">
                  <a:extLst>
                    <a:ext uri="{9D8B030D-6E8A-4147-A177-3AD203B41FA5}">
                      <a16:colId xmlns:a16="http://schemas.microsoft.com/office/drawing/2014/main" val="20000"/>
                    </a:ext>
                  </a:extLst>
                </a:gridCol>
                <a:gridCol w="4320480">
                  <a:extLst>
                    <a:ext uri="{9D8B030D-6E8A-4147-A177-3AD203B41FA5}">
                      <a16:colId xmlns:a16="http://schemas.microsoft.com/office/drawing/2014/main" val="20001"/>
                    </a:ext>
                  </a:extLst>
                </a:gridCol>
              </a:tblGrid>
              <a:tr h="357525">
                <a:tc>
                  <a:txBody>
                    <a:bodyPr/>
                    <a:lstStyle/>
                    <a:p>
                      <a:r>
                        <a:rPr lang="pl-PL" sz="1600"/>
                        <a:t>Kod</a:t>
                      </a:r>
                      <a:r>
                        <a:rPr lang="pl-PL" sz="1600" baseline="0"/>
                        <a:t> HTTP</a:t>
                      </a:r>
                      <a:endParaRPr lang="pl-PL" sz="1600" dirty="0"/>
                    </a:p>
                  </a:txBody>
                  <a:tcPr marL="121920" marR="121920" marT="60960" marB="60960"/>
                </a:tc>
                <a:tc>
                  <a:txBody>
                    <a:bodyPr/>
                    <a:lstStyle/>
                    <a:p>
                      <a:r>
                        <a:rPr lang="pl-PL" sz="1600"/>
                        <a:t>Znaczenie</a:t>
                      </a:r>
                      <a:endParaRPr lang="pl-PL" sz="1600" dirty="0"/>
                    </a:p>
                  </a:txBody>
                  <a:tcPr marL="121920" marR="121920" marT="60960" marB="60960"/>
                </a:tc>
                <a:extLst>
                  <a:ext uri="{0D108BD9-81ED-4DB2-BD59-A6C34878D82A}">
                    <a16:rowId xmlns:a16="http://schemas.microsoft.com/office/drawing/2014/main" val="10000"/>
                  </a:ext>
                </a:extLst>
              </a:tr>
              <a:tr h="357525">
                <a:tc>
                  <a:txBody>
                    <a:bodyPr/>
                    <a:lstStyle/>
                    <a:p>
                      <a:r>
                        <a:rPr lang="pl-PL" sz="1600"/>
                        <a:t>1XX</a:t>
                      </a:r>
                      <a:endParaRPr lang="pl-PL" sz="1600" dirty="0"/>
                    </a:p>
                  </a:txBody>
                  <a:tcPr marL="121920" marR="121920" marT="60960" marB="60960"/>
                </a:tc>
                <a:tc>
                  <a:txBody>
                    <a:bodyPr/>
                    <a:lstStyle/>
                    <a:p>
                      <a:r>
                        <a:rPr lang="pl-PL" sz="1600"/>
                        <a:t>Kody informacyjne</a:t>
                      </a:r>
                      <a:endParaRPr lang="pl-PL" sz="1600" dirty="0"/>
                    </a:p>
                  </a:txBody>
                  <a:tcPr marL="121920" marR="121920" marT="60960" marB="60960"/>
                </a:tc>
                <a:extLst>
                  <a:ext uri="{0D108BD9-81ED-4DB2-BD59-A6C34878D82A}">
                    <a16:rowId xmlns:a16="http://schemas.microsoft.com/office/drawing/2014/main" val="10001"/>
                  </a:ext>
                </a:extLst>
              </a:tr>
              <a:tr h="357525">
                <a:tc>
                  <a:txBody>
                    <a:bodyPr/>
                    <a:lstStyle/>
                    <a:p>
                      <a:r>
                        <a:rPr lang="pl-PL" sz="1600" dirty="0"/>
                        <a:t>2XX</a:t>
                      </a:r>
                    </a:p>
                  </a:txBody>
                  <a:tcPr marL="121920" marR="121920" marT="60960" marB="60960"/>
                </a:tc>
                <a:tc>
                  <a:txBody>
                    <a:bodyPr/>
                    <a:lstStyle/>
                    <a:p>
                      <a:r>
                        <a:rPr lang="pl-PL" sz="1600" dirty="0"/>
                        <a:t>Kody</a:t>
                      </a:r>
                      <a:r>
                        <a:rPr lang="pl-PL" sz="1600" baseline="0" dirty="0"/>
                        <a:t> powodzenia</a:t>
                      </a:r>
                      <a:endParaRPr lang="pl-PL" sz="1600" dirty="0"/>
                    </a:p>
                  </a:txBody>
                  <a:tcPr marL="121920" marR="121920" marT="60960" marB="60960"/>
                </a:tc>
                <a:extLst>
                  <a:ext uri="{0D108BD9-81ED-4DB2-BD59-A6C34878D82A}">
                    <a16:rowId xmlns:a16="http://schemas.microsoft.com/office/drawing/2014/main" val="10002"/>
                  </a:ext>
                </a:extLst>
              </a:tr>
              <a:tr h="357525">
                <a:tc>
                  <a:txBody>
                    <a:bodyPr/>
                    <a:lstStyle/>
                    <a:p>
                      <a:r>
                        <a:rPr lang="pl-PL" sz="1600"/>
                        <a:t>3XX</a:t>
                      </a:r>
                      <a:endParaRPr lang="pl-PL" sz="1600" dirty="0"/>
                    </a:p>
                  </a:txBody>
                  <a:tcPr marL="121920" marR="121920" marT="60960" marB="60960"/>
                </a:tc>
                <a:tc>
                  <a:txBody>
                    <a:bodyPr/>
                    <a:lstStyle/>
                    <a:p>
                      <a:r>
                        <a:rPr lang="pl-PL" sz="1600"/>
                        <a:t>Kody przekierowania</a:t>
                      </a:r>
                      <a:endParaRPr lang="pl-PL" sz="1600" dirty="0"/>
                    </a:p>
                  </a:txBody>
                  <a:tcPr marL="121920" marR="121920" marT="60960" marB="60960"/>
                </a:tc>
                <a:extLst>
                  <a:ext uri="{0D108BD9-81ED-4DB2-BD59-A6C34878D82A}">
                    <a16:rowId xmlns:a16="http://schemas.microsoft.com/office/drawing/2014/main" val="10003"/>
                  </a:ext>
                </a:extLst>
              </a:tr>
              <a:tr h="617098">
                <a:tc>
                  <a:txBody>
                    <a:bodyPr/>
                    <a:lstStyle/>
                    <a:p>
                      <a:r>
                        <a:rPr lang="pl-PL" sz="1600"/>
                        <a:t>4XX</a:t>
                      </a:r>
                      <a:endParaRPr lang="pl-PL" sz="1600" dirty="0"/>
                    </a:p>
                  </a:txBody>
                  <a:tcPr marL="121920" marR="121920" marT="60960" marB="60960"/>
                </a:tc>
                <a:tc>
                  <a:txBody>
                    <a:bodyPr/>
                    <a:lstStyle/>
                    <a:p>
                      <a:r>
                        <a:rPr lang="pl-PL" sz="1600" dirty="0"/>
                        <a:t>Kody błędu </a:t>
                      </a:r>
                      <a:r>
                        <a:rPr lang="pl-PL" sz="1600"/>
                        <a:t>aplikacji klienta</a:t>
                      </a:r>
                      <a:endParaRPr lang="pl-PL" sz="1600" dirty="0"/>
                    </a:p>
                  </a:txBody>
                  <a:tcPr marL="121920" marR="121920" marT="60960" marB="60960"/>
                </a:tc>
                <a:extLst>
                  <a:ext uri="{0D108BD9-81ED-4DB2-BD59-A6C34878D82A}">
                    <a16:rowId xmlns:a16="http://schemas.microsoft.com/office/drawing/2014/main" val="10004"/>
                  </a:ext>
                </a:extLst>
              </a:tr>
              <a:tr h="617098">
                <a:tc>
                  <a:txBody>
                    <a:bodyPr/>
                    <a:lstStyle/>
                    <a:p>
                      <a:r>
                        <a:rPr lang="pl-PL" sz="1600"/>
                        <a:t>5XX</a:t>
                      </a:r>
                      <a:endParaRPr lang="pl-PL" sz="1600" dirty="0"/>
                    </a:p>
                  </a:txBody>
                  <a:tcPr marL="121920" marR="121920" marT="60960" marB="60960"/>
                </a:tc>
                <a:tc>
                  <a:txBody>
                    <a:bodyPr/>
                    <a:lstStyle/>
                    <a:p>
                      <a:r>
                        <a:rPr lang="pl-PL" sz="1600" dirty="0"/>
                        <a:t>Kody błędu serwera HTTP</a:t>
                      </a:r>
                    </a:p>
                  </a:txBody>
                  <a:tcPr marL="121920" marR="121920" marT="60960" marB="6096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2330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838200" y="670213"/>
            <a:ext cx="8382000" cy="5324535"/>
          </a:xfrm>
          <a:prstGeom prst="rect">
            <a:avLst/>
          </a:prstGeom>
          <a:noFill/>
        </p:spPr>
        <p:txBody>
          <a:bodyPr wrap="square">
            <a:spAutoFit/>
          </a:bodyPr>
          <a:lstStyle/>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RestController</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dany kontroler jest kontrolerem REST</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wartości zwracane przez metody powinny być powiązane z ciałem odpowiedzi HTTP </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RequestBody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parametry metody powinny być zbudowane z web </a:t>
            </a:r>
            <a:r>
              <a:rPr lang="pl-PL" sz="2000" dirty="0" err="1">
                <a:latin typeface="Helvetica" pitchFamily="2" charset="0"/>
              </a:rPr>
              <a:t>requestu</a:t>
            </a:r>
            <a:br>
              <a:rPr lang="pl-PL" sz="2000" dirty="0">
                <a:latin typeface="Helvetica" pitchFamily="2" charset="0"/>
              </a:rPr>
            </a:b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ResponseStatus</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służąca do określenia typu zwracanego </a:t>
            </a:r>
            <a:r>
              <a:rPr lang="pl-PL" sz="2000" dirty="0" err="1">
                <a:latin typeface="Helvetica" pitchFamily="2" charset="0"/>
              </a:rPr>
              <a:t>HttpStatusu</a:t>
            </a:r>
            <a:endParaRPr lang="pl-PL" sz="2000" dirty="0">
              <a:latin typeface="Helvetica" pitchFamily="2" charset="0"/>
            </a:endParaRP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JsonIgnore</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wskazuje, że pole ma zostać zignorowane w odpowiedzi</a:t>
            </a:r>
          </a:p>
        </p:txBody>
      </p:sp>
    </p:spTree>
    <p:extLst>
      <p:ext uri="{BB962C8B-B14F-4D97-AF65-F5344CB8AC3E}">
        <p14:creationId xmlns:p14="http://schemas.microsoft.com/office/powerpoint/2010/main" val="3366036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914400" y="1929445"/>
            <a:ext cx="8382000" cy="3279296"/>
          </a:xfrm>
          <a:prstGeom prst="rect">
            <a:avLst/>
          </a:prstGeom>
          <a:noFill/>
        </p:spPr>
        <p:txBody>
          <a:bodyPr wrap="square">
            <a:spAutoFit/>
          </a:bodyPr>
          <a:lstStyle/>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GetMapping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PostMapping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PutMapping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DeleteMapping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RequestParam</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PathVariable</a:t>
            </a:r>
            <a:endParaRPr lang="pl-PL" sz="2000" dirty="0">
              <a:solidFill>
                <a:srgbClr val="68BD45"/>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dirty="0">
                <a:latin typeface="Helvetica" pitchFamily="2" charset="0"/>
              </a:rPr>
              <a:t>Pozostałe adnotacje – znane z MVC</a:t>
            </a:r>
          </a:p>
        </p:txBody>
      </p:sp>
    </p:spTree>
    <p:extLst>
      <p:ext uri="{BB962C8B-B14F-4D97-AF65-F5344CB8AC3E}">
        <p14:creationId xmlns:p14="http://schemas.microsoft.com/office/powerpoint/2010/main" val="3310694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571614" y="1809625"/>
            <a:ext cx="8382000" cy="18819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Dowolny obiekt </a:t>
            </a:r>
            <a:r>
              <a:rPr lang="pl-PL" sz="2000" dirty="0">
                <a:solidFill>
                  <a:srgbClr val="262A2D"/>
                </a:solidFill>
                <a:latin typeface="Helvetica" pitchFamily="2" charset="0"/>
              </a:rPr>
              <a:t>- @</a:t>
            </a:r>
            <a:r>
              <a:rPr lang="pl-PL" sz="2000" dirty="0" err="1">
                <a:solidFill>
                  <a:srgbClr val="262A2D"/>
                </a:solidFill>
                <a:latin typeface="Helvetica" pitchFamily="2" charset="0"/>
              </a:rPr>
              <a:t>RequestBody</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jako web </a:t>
            </a:r>
            <a:r>
              <a:rPr lang="pl-PL" sz="2000" b="1" dirty="0" err="1">
                <a:solidFill>
                  <a:srgbClr val="262A2D"/>
                </a:solidFill>
                <a:latin typeface="Helvetica" pitchFamily="2" charset="0"/>
              </a:rPr>
              <a:t>request</a:t>
            </a:r>
            <a:r>
              <a:rPr lang="pl-PL" sz="2000" b="1" dirty="0">
                <a:solidFill>
                  <a:srgbClr val="262A2D"/>
                </a:solidFill>
                <a:latin typeface="Helvetica" pitchFamily="2" charset="0"/>
              </a:rPr>
              <a:t> </a:t>
            </a:r>
            <a:r>
              <a:rPr lang="pl-PL" sz="2000" b="1" dirty="0" err="1">
                <a:solidFill>
                  <a:srgbClr val="262A2D"/>
                </a:solidFill>
                <a:latin typeface="Helvetica" pitchFamily="2" charset="0"/>
              </a:rPr>
              <a:t>parameter</a:t>
            </a:r>
            <a:r>
              <a:rPr lang="pl-PL" sz="2000" b="1" dirty="0">
                <a:solidFill>
                  <a:srgbClr val="262A2D"/>
                </a:solidFill>
                <a:latin typeface="Helvetica" pitchFamily="2" charset="0"/>
              </a:rPr>
              <a:t> (/</a:t>
            </a:r>
            <a:r>
              <a:rPr lang="pl-PL" sz="2000" b="1" dirty="0" err="1">
                <a:solidFill>
                  <a:srgbClr val="262A2D"/>
                </a:solidFill>
                <a:latin typeface="Helvetica" pitchFamily="2" charset="0"/>
              </a:rPr>
              <a:t>user?key</a:t>
            </a:r>
            <a:r>
              <a:rPr lang="pl-PL" sz="2000" b="1" dirty="0">
                <a:solidFill>
                  <a:srgbClr val="262A2D"/>
                </a:solidFill>
                <a:latin typeface="Helvetica" pitchFamily="2" charset="0"/>
              </a:rPr>
              <a:t>=</a:t>
            </a:r>
            <a:r>
              <a:rPr lang="pl-PL" sz="2000" b="1" dirty="0" err="1">
                <a:solidFill>
                  <a:srgbClr val="262A2D"/>
                </a:solidFill>
                <a:latin typeface="Helvetica" pitchFamily="2" charset="0"/>
              </a:rPr>
              <a:t>value</a:t>
            </a:r>
            <a:r>
              <a:rPr lang="pl-PL" sz="2000" b="1" dirty="0">
                <a:solidFill>
                  <a:srgbClr val="262A2D"/>
                </a:solidFill>
                <a:latin typeface="Helvetica" pitchFamily="2" charset="0"/>
              </a:rPr>
              <a:t>) </a:t>
            </a:r>
            <a:r>
              <a:rPr lang="pl-PL" sz="2000" dirty="0">
                <a:solidFill>
                  <a:srgbClr val="262A2D"/>
                </a:solidFill>
                <a:latin typeface="Helvetica" pitchFamily="2" charset="0"/>
              </a:rPr>
              <a:t>- @</a:t>
            </a:r>
            <a:r>
              <a:rPr lang="pl-PL" sz="2000" dirty="0" err="1">
                <a:solidFill>
                  <a:srgbClr val="262A2D"/>
                </a:solidFill>
                <a:latin typeface="Helvetica" pitchFamily="2" charset="0"/>
              </a:rPr>
              <a:t>RequestParam</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w URI („/</a:t>
            </a:r>
            <a:r>
              <a:rPr lang="pl-PL" sz="2000" b="1" dirty="0" err="1">
                <a:solidFill>
                  <a:srgbClr val="262A2D"/>
                </a:solidFill>
                <a:latin typeface="Helvetica" pitchFamily="2" charset="0"/>
              </a:rPr>
              <a:t>user</a:t>
            </a:r>
            <a:r>
              <a:rPr lang="pl-PL" sz="2000" b="1" dirty="0">
                <a:solidFill>
                  <a:srgbClr val="262A2D"/>
                </a:solidFill>
                <a:latin typeface="Helvetica" pitchFamily="2" charset="0"/>
              </a:rPr>
              <a:t>/</a:t>
            </a:r>
            <a:r>
              <a:rPr lang="pl-PL" sz="2000" b="1" u="sng" dirty="0">
                <a:solidFill>
                  <a:srgbClr val="262A2D"/>
                </a:solidFill>
                <a:latin typeface="Helvetica" pitchFamily="2" charset="0"/>
              </a:rPr>
              <a:t>John</a:t>
            </a:r>
            <a:r>
              <a:rPr lang="pl-PL" sz="2000" b="1" dirty="0">
                <a:solidFill>
                  <a:srgbClr val="262A2D"/>
                </a:solidFill>
                <a:latin typeface="Helvetica" pitchFamily="2" charset="0"/>
              </a:rPr>
              <a:t>”)</a:t>
            </a:r>
            <a:r>
              <a:rPr lang="pl-PL" sz="2000" dirty="0">
                <a:solidFill>
                  <a:srgbClr val="262A2D"/>
                </a:solidFill>
                <a:latin typeface="Helvetica" pitchFamily="2" charset="0"/>
              </a:rPr>
              <a:t>- @</a:t>
            </a:r>
            <a:r>
              <a:rPr lang="pl-PL" sz="2000" dirty="0" err="1">
                <a:solidFill>
                  <a:srgbClr val="262A2D"/>
                </a:solidFill>
                <a:latin typeface="Helvetica" pitchFamily="2" charset="0"/>
              </a:rPr>
              <a:t>PathVariable</a:t>
            </a:r>
            <a:endParaRPr lang="pl-PL" sz="2000" dirty="0">
              <a:solidFill>
                <a:srgbClr val="262A2D"/>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b="1" dirty="0">
                <a:latin typeface="Helvetica" pitchFamily="2" charset="0"/>
              </a:rPr>
              <a:t>REST - Input</a:t>
            </a:r>
          </a:p>
        </p:txBody>
      </p:sp>
    </p:spTree>
    <p:extLst>
      <p:ext uri="{BB962C8B-B14F-4D97-AF65-F5344CB8AC3E}">
        <p14:creationId xmlns:p14="http://schemas.microsoft.com/office/powerpoint/2010/main" val="1782231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214785CF-DAC2-CE92-21F6-2BEDB80535BE}"/>
              </a:ext>
            </a:extLst>
          </p:cNvPr>
          <p:cNvSpPr txBox="1">
            <a:spLocks/>
          </p:cNvSpPr>
          <p:nvPr/>
        </p:nvSpPr>
        <p:spPr>
          <a:xfrm>
            <a:off x="571614" y="1316038"/>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pl-PL" sz="2000" b="1" kern="0" dirty="0">
                <a:solidFill>
                  <a:srgbClr val="002B58"/>
                </a:solidFill>
                <a:latin typeface="Helvetica" pitchFamily="2" charset="0"/>
              </a:rPr>
              <a:t>Dowolny obiekt </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ResponseBody</a:t>
            </a:r>
            <a:endParaRPr lang="pl-PL" sz="2000" kern="0" dirty="0">
              <a:solidFill>
                <a:srgbClr val="002B58"/>
              </a:solidFill>
              <a:latin typeface="Helvetica" pitchFamily="2" charset="0"/>
            </a:endParaRPr>
          </a:p>
          <a:p>
            <a:pPr marL="285750" indent="-285750">
              <a:lnSpc>
                <a:spcPct val="150000"/>
              </a:lnSpc>
              <a:buFont typeface="Arial" panose="020B0604020202020204" pitchFamily="34" charset="0"/>
              <a:buChar char="•"/>
            </a:pPr>
            <a:r>
              <a:rPr lang="pl-PL" sz="2000" b="1" kern="0" dirty="0" err="1">
                <a:solidFill>
                  <a:srgbClr val="002B58"/>
                </a:solidFill>
                <a:latin typeface="Helvetica" pitchFamily="2" charset="0"/>
              </a:rPr>
              <a:t>ResponseEntity</a:t>
            </a:r>
            <a:endParaRPr lang="pl-PL" sz="2000" b="1" kern="0" dirty="0">
              <a:solidFill>
                <a:srgbClr val="002B58"/>
              </a:solidFill>
              <a:latin typeface="Helvetica" pitchFamily="2" charset="0"/>
            </a:endParaRPr>
          </a:p>
          <a:p>
            <a:pPr marL="0" lvl="1">
              <a:lnSpc>
                <a:spcPct val="150000"/>
              </a:lnSpc>
            </a:pPr>
            <a:r>
              <a:rPr lang="pl-PL" sz="2000" b="1" kern="0" dirty="0">
                <a:solidFill>
                  <a:srgbClr val="002B58"/>
                </a:solidFill>
                <a:latin typeface="Helvetica" pitchFamily="2" charset="0"/>
              </a:rPr>
              <a:t> </a:t>
            </a:r>
            <a:r>
              <a:rPr lang="pl-PL" sz="2000" kern="0" dirty="0">
                <a:solidFill>
                  <a:srgbClr val="002B58"/>
                </a:solidFill>
                <a:latin typeface="Helvetica" pitchFamily="2" charset="0"/>
              </a:rPr>
              <a:t>Klasa pozwalająca na opakowanie odpowiedzi kontrolera o np.:</a:t>
            </a:r>
          </a:p>
          <a:p>
            <a:pPr marL="1200150" lvl="2" indent="-285750">
              <a:buFont typeface="Symbol" panose="05050102010706020507" pitchFamily="18" charset="2"/>
              <a:buChar char="-"/>
            </a:pPr>
            <a:r>
              <a:rPr lang="pl-PL" sz="2000" kern="0" dirty="0" err="1">
                <a:solidFill>
                  <a:srgbClr val="002B58"/>
                </a:solidFill>
                <a:latin typeface="Helvetica" pitchFamily="2" charset="0"/>
              </a:rPr>
              <a:t>headery</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err="1">
                <a:solidFill>
                  <a:srgbClr val="002B58"/>
                </a:solidFill>
                <a:latin typeface="Helvetica" pitchFamily="2" charset="0"/>
              </a:rPr>
              <a:t>content</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type</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a:solidFill>
                  <a:srgbClr val="002B58"/>
                </a:solidFill>
                <a:latin typeface="Helvetica" pitchFamily="2" charset="0"/>
              </a:rPr>
              <a:t>status</a:t>
            </a:r>
          </a:p>
          <a:p>
            <a:endParaRPr lang="pl-PL" sz="2000" kern="0" dirty="0">
              <a:latin typeface="Helvetica" pitchFamily="2" charset="0"/>
            </a:endParaRPr>
          </a:p>
        </p:txBody>
      </p:sp>
      <p:pic>
        <p:nvPicPr>
          <p:cNvPr id="10" name="Picture 7">
            <a:extLst>
              <a:ext uri="{FF2B5EF4-FFF2-40B4-BE49-F238E27FC236}">
                <a16:creationId xmlns:a16="http://schemas.microsoft.com/office/drawing/2014/main" id="{3C10ED38-1952-1511-36EF-5D98E822E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647" y="3897648"/>
            <a:ext cx="5168007" cy="286563"/>
          </a:xfrm>
          <a:prstGeom prst="rect">
            <a:avLst/>
          </a:prstGeom>
        </p:spPr>
      </p:pic>
      <p:pic>
        <p:nvPicPr>
          <p:cNvPr id="11" name="Picture 8">
            <a:extLst>
              <a:ext uri="{FF2B5EF4-FFF2-40B4-BE49-F238E27FC236}">
                <a16:creationId xmlns:a16="http://schemas.microsoft.com/office/drawing/2014/main" id="{C2CBB814-6D92-4FD0-E88D-10CE242BF8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5459" y="4403066"/>
            <a:ext cx="4020195" cy="245134"/>
          </a:xfrm>
          <a:prstGeom prst="rect">
            <a:avLst/>
          </a:prstGeom>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REST - </a:t>
            </a:r>
            <a:r>
              <a:rPr lang="pl-PL" sz="2400" b="1" dirty="0" err="1">
                <a:solidFill>
                  <a:srgbClr val="002B58"/>
                </a:solidFill>
                <a:latin typeface="Helvetica" pitchFamily="2" charset="0"/>
              </a:rPr>
              <a:t>Output</a:t>
            </a:r>
            <a:endParaRPr lang="pl-PL" sz="2400" b="1" dirty="0">
              <a:solidFill>
                <a:srgbClr val="002B58"/>
              </a:solidFill>
              <a:latin typeface="Helvetica" pitchFamily="2" charset="0"/>
            </a:endParaRPr>
          </a:p>
        </p:txBody>
      </p:sp>
    </p:spTree>
    <p:extLst>
      <p:ext uri="{BB962C8B-B14F-4D97-AF65-F5344CB8AC3E}">
        <p14:creationId xmlns:p14="http://schemas.microsoft.com/office/powerpoint/2010/main" val="3317922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6.7.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Przykład kontrolera</a:t>
            </a:r>
          </a:p>
        </p:txBody>
      </p:sp>
      <p:pic>
        <p:nvPicPr>
          <p:cNvPr id="6" name="Picture 6">
            <a:extLst>
              <a:ext uri="{FF2B5EF4-FFF2-40B4-BE49-F238E27FC236}">
                <a16:creationId xmlns:a16="http://schemas.microsoft.com/office/drawing/2014/main" id="{AA6A742B-BB7E-C73C-A442-BD56E134E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5040" y="1453618"/>
            <a:ext cx="9627759" cy="4665327"/>
          </a:xfrm>
          <a:prstGeom prst="rect">
            <a:avLst/>
          </a:prstGeom>
        </p:spPr>
      </p:pic>
    </p:spTree>
    <p:extLst>
      <p:ext uri="{BB962C8B-B14F-4D97-AF65-F5344CB8AC3E}">
        <p14:creationId xmlns:p14="http://schemas.microsoft.com/office/powerpoint/2010/main" val="10446480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6.8. Spring REST – Wyjątki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latin typeface="Helvetica" pitchFamily="2" charset="0"/>
              </a:rPr>
              <a:t>Obsługa wyjątków</a:t>
            </a:r>
          </a:p>
        </p:txBody>
      </p:sp>
      <p:pic>
        <p:nvPicPr>
          <p:cNvPr id="3" name="Picture 7">
            <a:extLst>
              <a:ext uri="{FF2B5EF4-FFF2-40B4-BE49-F238E27FC236}">
                <a16:creationId xmlns:a16="http://schemas.microsoft.com/office/drawing/2014/main" id="{05B537BF-259B-A65C-01B7-CAB60BFE35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550" y="3212976"/>
            <a:ext cx="10058400" cy="2484027"/>
          </a:xfrm>
          <a:prstGeom prst="rect">
            <a:avLst/>
          </a:prstGeom>
        </p:spPr>
      </p:pic>
      <p:pic>
        <p:nvPicPr>
          <p:cNvPr id="9" name="Picture 6">
            <a:extLst>
              <a:ext uri="{FF2B5EF4-FFF2-40B4-BE49-F238E27FC236}">
                <a16:creationId xmlns:a16="http://schemas.microsoft.com/office/drawing/2014/main" id="{F016BC36-E206-3A56-CCCA-785B3B421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3340" y="4365104"/>
            <a:ext cx="4134427" cy="1819529"/>
          </a:xfrm>
          <a:prstGeom prst="rect">
            <a:avLst/>
          </a:prstGeom>
        </p:spPr>
      </p:pic>
      <p:sp>
        <p:nvSpPr>
          <p:cNvPr id="11" name="pole tekstowe 10">
            <a:extLst>
              <a:ext uri="{FF2B5EF4-FFF2-40B4-BE49-F238E27FC236}">
                <a16:creationId xmlns:a16="http://schemas.microsoft.com/office/drawing/2014/main" id="{FF4A987B-9182-DBBB-B0EE-A79BE7BA6997}"/>
              </a:ext>
            </a:extLst>
          </p:cNvPr>
          <p:cNvSpPr txBox="1"/>
          <p:nvPr/>
        </p:nvSpPr>
        <p:spPr>
          <a:xfrm>
            <a:off x="723874" y="1173029"/>
            <a:ext cx="8877325" cy="1754326"/>
          </a:xfrm>
          <a:prstGeom prst="rect">
            <a:avLst/>
          </a:prstGeom>
          <a:noFill/>
        </p:spPr>
        <p:txBody>
          <a:bodyPr wrap="square">
            <a:spAutoFit/>
          </a:bodyPr>
          <a:lstStyle/>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ExceptionHandler</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Adnotacją służąca do oznaczenia metodę jako obsługującą wyjątek</a:t>
            </a:r>
          </a:p>
          <a:p>
            <a:endParaRPr lang="pl-PL" b="1" dirty="0">
              <a:solidFill>
                <a:srgbClr val="002B58"/>
              </a:solidFill>
            </a:endParaRPr>
          </a:p>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ControllerAdvice</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Specjalizacja adnotacji @Component - Adnotacja wskazująca, że dana klasa definiuje mechanizmy obsługi wyjątków</a:t>
            </a:r>
          </a:p>
        </p:txBody>
      </p:sp>
    </p:spTree>
    <p:extLst>
      <p:ext uri="{BB962C8B-B14F-4D97-AF65-F5344CB8AC3E}">
        <p14:creationId xmlns:p14="http://schemas.microsoft.com/office/powerpoint/2010/main" val="9346272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7. Spring </a:t>
            </a:r>
            <a:r>
              <a:rPr lang="pl-PL" sz="2800" b="1" dirty="0" err="1">
                <a:latin typeface="Helvetica" panose="020B0604020202020204" pitchFamily="34" charset="0"/>
                <a:cs typeface="Helvetica" panose="020B0604020202020204" pitchFamily="34" charset="0"/>
              </a:rPr>
              <a:t>Events</a:t>
            </a:r>
            <a:endParaRPr lang="pl-PL" sz="2800" b="1" dirty="0">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10898669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7.1.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5176610"/>
          </a:xfrm>
          <a:prstGeom prst="rect">
            <a:avLst/>
          </a:prstGeom>
          <a:noFill/>
        </p:spPr>
        <p:txBody>
          <a:bodyPr wrap="square">
            <a:spAutoFit/>
          </a:bodyPr>
          <a:lstStyle/>
          <a:p>
            <a:pPr>
              <a:lnSpc>
                <a:spcPct val="150000"/>
              </a:lnSpc>
            </a:pPr>
            <a:r>
              <a:rPr lang="pl-PL" dirty="0">
                <a:latin typeface="Helvetica" panose="020B0604020202020204" pitchFamily="34" charset="0"/>
                <a:cs typeface="Helvetica" panose="020B0604020202020204" pitchFamily="34" charset="0"/>
              </a:rPr>
              <a:t>Zapewnia wsparcie dla mechanizmu wywoływania/obsługi zdarzeń</a:t>
            </a: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częścią modułu </a:t>
            </a:r>
            <a:r>
              <a:rPr lang="pl-PL" b="1" dirty="0">
                <a:latin typeface="Helvetica" panose="020B0604020202020204" pitchFamily="34" charset="0"/>
                <a:cs typeface="Helvetica" panose="020B0604020202020204" pitchFamily="34" charset="0"/>
              </a:rPr>
              <a:t>Spring</a:t>
            </a:r>
            <a:r>
              <a:rPr lang="pl-PL" dirty="0">
                <a:latin typeface="Helvetica" panose="020B0604020202020204" pitchFamily="34" charset="0"/>
                <a:cs typeface="Helvetica" panose="020B0604020202020204" pitchFamily="34" charset="0"/>
              </a:rPr>
              <a:t> </a:t>
            </a:r>
            <a:r>
              <a:rPr lang="pl-PL" b="1" dirty="0" err="1">
                <a:latin typeface="Helvetica" panose="020B0604020202020204" pitchFamily="34" charset="0"/>
                <a:cs typeface="Helvetica" panose="020B0604020202020204" pitchFamily="34" charset="0"/>
              </a:rPr>
              <a:t>Context</a:t>
            </a:r>
            <a:endParaRPr lang="pl-PL" b="1" dirty="0">
              <a:latin typeface="Helvetica" panose="020B0604020202020204" pitchFamily="34" charset="0"/>
              <a:cs typeface="Helvetica" panose="020B0604020202020204" pitchFamily="34" charset="0"/>
            </a:endParaRP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Poprawne działanie </a:t>
            </a:r>
            <a:r>
              <a:rPr lang="pl-PL" b="1" dirty="0">
                <a:latin typeface="Helvetica" panose="020B0604020202020204" pitchFamily="34" charset="0"/>
                <a:cs typeface="Helvetica" panose="020B0604020202020204" pitchFamily="34" charset="0"/>
              </a:rPr>
              <a:t>wymaga stworzenia</a:t>
            </a:r>
            <a:r>
              <a:rPr lang="pl-PL" dirty="0">
                <a:latin typeface="Helvetica" panose="020B0604020202020204" pitchFamily="34" charset="0"/>
                <a:cs typeface="Helvetica" panose="020B0604020202020204" pitchFamily="34" charset="0"/>
              </a:rPr>
              <a:t>:</a:t>
            </a:r>
          </a:p>
          <a:p>
            <a:pPr marL="519113" lvl="1" indent="-285750">
              <a:lnSpc>
                <a:spcPct val="150000"/>
              </a:lnSpc>
              <a:buFont typeface="Arial" panose="020B0604020202020204" pitchFamily="34" charset="0"/>
              <a:buChar char="•"/>
            </a:pPr>
            <a:r>
              <a:rPr lang="pl-PL" b="1" dirty="0">
                <a:latin typeface="Helvetica" panose="020B0604020202020204" pitchFamily="34" charset="0"/>
                <a:cs typeface="Helvetica" panose="020B0604020202020204" pitchFamily="34" charset="0"/>
              </a:rPr>
              <a:t>Eventu</a:t>
            </a:r>
            <a:r>
              <a:rPr lang="pl-PL" dirty="0">
                <a:latin typeface="Helvetica" panose="020B0604020202020204" pitchFamily="34" charset="0"/>
                <a:cs typeface="Helvetica" panose="020B0604020202020204" pitchFamily="34" charset="0"/>
              </a:rPr>
              <a:t> – obiektu reprezentującego, zdarzenie musi rozszerzać klasę </a:t>
            </a:r>
            <a:r>
              <a:rPr lang="pl-PL" b="1" dirty="0" err="1">
                <a:latin typeface="Helvetica" panose="020B0604020202020204" pitchFamily="34" charset="0"/>
                <a:cs typeface="Helvetica" panose="020B0604020202020204" pitchFamily="34" charset="0"/>
              </a:rPr>
              <a:t>ApplicationEvent</a:t>
            </a:r>
            <a:endParaRPr lang="pl-PL" dirty="0">
              <a:latin typeface="Helvetica" panose="020B0604020202020204" pitchFamily="34" charset="0"/>
              <a:cs typeface="Helvetica" panose="020B0604020202020204" pitchFamily="34" charset="0"/>
            </a:endParaRP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Publishera</a:t>
            </a:r>
            <a:r>
              <a:rPr lang="pl-PL" dirty="0">
                <a:latin typeface="Helvetica" panose="020B0604020202020204" pitchFamily="34" charset="0"/>
                <a:cs typeface="Helvetica" panose="020B0604020202020204" pitchFamily="34" charset="0"/>
              </a:rPr>
              <a:t> – beana ze wstrzykniętym </a:t>
            </a:r>
            <a:r>
              <a:rPr lang="pl-PL" b="1" dirty="0" err="1">
                <a:latin typeface="Helvetica" panose="020B0604020202020204" pitchFamily="34" charset="0"/>
                <a:cs typeface="Helvetica" panose="020B0604020202020204" pitchFamily="34" charset="0"/>
              </a:rPr>
              <a:t>ApplicationEventPublisher</a:t>
            </a:r>
            <a:r>
              <a:rPr lang="pl-PL" dirty="0">
                <a:latin typeface="Helvetica" panose="020B0604020202020204" pitchFamily="34" charset="0"/>
                <a:cs typeface="Helvetica" panose="020B0604020202020204" pitchFamily="34" charset="0"/>
              </a:rPr>
              <a:t>, pozwalającego na informowanie o eventach</a:t>
            </a: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Listenera</a:t>
            </a:r>
            <a:r>
              <a:rPr lang="pl-PL" dirty="0">
                <a:latin typeface="Helvetica" panose="020B0604020202020204" pitchFamily="34" charset="0"/>
                <a:cs typeface="Helvetica" panose="020B0604020202020204" pitchFamily="34" charset="0"/>
              </a:rPr>
              <a:t> – beana implementującego interfejs </a:t>
            </a:r>
            <a:r>
              <a:rPr lang="pl-PL" b="1" dirty="0" err="1">
                <a:latin typeface="Helvetica" panose="020B0604020202020204" pitchFamily="34" charset="0"/>
                <a:cs typeface="Helvetica" panose="020B0604020202020204" pitchFamily="34" charset="0"/>
              </a:rPr>
              <a:t>ApplicationListener</a:t>
            </a:r>
            <a:r>
              <a:rPr lang="pl-PL" dirty="0">
                <a:latin typeface="Helvetica" panose="020B0604020202020204" pitchFamily="34" charset="0"/>
                <a:cs typeface="Helvetica" panose="020B0604020202020204" pitchFamily="34" charset="0"/>
              </a:rPr>
              <a:t>, który będzie potrafił obsłużyć opublikowane eventy</a:t>
            </a:r>
          </a:p>
          <a:p>
            <a:pPr marL="233363" lvl="1">
              <a:lnSpc>
                <a:spcPct val="150000"/>
              </a:lnSpc>
            </a:pPr>
            <a:endParaRPr lang="pl-PL" dirty="0">
              <a:latin typeface="Helvetica" panose="020B0604020202020204" pitchFamily="34" charset="0"/>
              <a:cs typeface="Helvetica" panose="020B0604020202020204" pitchFamily="34" charset="0"/>
            </a:endParaRPr>
          </a:p>
          <a:p>
            <a:pPr marL="0" lvl="1">
              <a:lnSpc>
                <a:spcPct val="150000"/>
              </a:lnSpc>
            </a:pPr>
            <a:r>
              <a:rPr lang="pl-PL" b="1" dirty="0">
                <a:latin typeface="Helvetica" panose="020B0604020202020204" pitchFamily="34" charset="0"/>
                <a:cs typeface="Helvetica" panose="020B0604020202020204" pitchFamily="34" charset="0"/>
              </a:rPr>
              <a:t>Jak rozpocząć? Żadna konfiguracja nie jest wymagana</a:t>
            </a:r>
          </a:p>
        </p:txBody>
      </p:sp>
    </p:spTree>
    <p:extLst>
      <p:ext uri="{BB962C8B-B14F-4D97-AF65-F5344CB8AC3E}">
        <p14:creationId xmlns:p14="http://schemas.microsoft.com/office/powerpoint/2010/main" val="4099104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7.2.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DD7621-023F-DCB5-15E1-69218DF7F1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2941" y="1495155"/>
            <a:ext cx="8726118" cy="3867690"/>
          </a:xfrm>
          <a:prstGeom prst="rect">
            <a:avLst/>
          </a:prstGeom>
        </p:spPr>
      </p:pic>
    </p:spTree>
    <p:extLst>
      <p:ext uri="{BB962C8B-B14F-4D97-AF65-F5344CB8AC3E}">
        <p14:creationId xmlns:p14="http://schemas.microsoft.com/office/powerpoint/2010/main" val="387145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dirty="0">
                <a:latin typeface="Helvetica" pitchFamily="2" charset="0"/>
              </a:rPr>
              <a:t>1.2. Harmonogram (</a:t>
            </a:r>
            <a:r>
              <a:rPr lang="pl-PL" sz="3200" dirty="0" err="1">
                <a:latin typeface="Helvetica" pitchFamily="2" charset="0"/>
              </a:rPr>
              <a:t>Cyberbezpieczeństwo</a:t>
            </a:r>
            <a:r>
              <a:rPr lang="pl-PL" sz="3200" dirty="0">
                <a:latin typeface="Helvetica" pitchFamily="2" charset="0"/>
              </a:rPr>
              <a:t>)</a:t>
            </a:r>
            <a:endParaRPr lang="pl-PL" sz="2900" dirty="0">
              <a:latin typeface="Helvetica" pitchFamily="2"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a 7">
            <a:extLst>
              <a:ext uri="{FF2B5EF4-FFF2-40B4-BE49-F238E27FC236}">
                <a16:creationId xmlns:a16="http://schemas.microsoft.com/office/drawing/2014/main" id="{265AE94D-33AB-38FE-E3E5-464F351E4785}"/>
              </a:ext>
            </a:extLst>
          </p:cNvPr>
          <p:cNvGraphicFramePr>
            <a:graphicFrameLocks noGrp="1"/>
          </p:cNvGraphicFramePr>
          <p:nvPr>
            <p:extLst>
              <p:ext uri="{D42A27DB-BD31-4B8C-83A1-F6EECF244321}">
                <p14:modId xmlns:p14="http://schemas.microsoft.com/office/powerpoint/2010/main" val="3029862083"/>
              </p:ext>
            </p:extLst>
          </p:nvPr>
        </p:nvGraphicFramePr>
        <p:xfrm>
          <a:off x="3067049" y="1219200"/>
          <a:ext cx="6057901" cy="3840955"/>
        </p:xfrm>
        <a:graphic>
          <a:graphicData uri="http://schemas.openxmlformats.org/drawingml/2006/table">
            <a:tbl>
              <a:tblPr/>
              <a:tblGrid>
                <a:gridCol w="980839">
                  <a:extLst>
                    <a:ext uri="{9D8B030D-6E8A-4147-A177-3AD203B41FA5}">
                      <a16:colId xmlns:a16="http://schemas.microsoft.com/office/drawing/2014/main" val="22581801"/>
                    </a:ext>
                  </a:extLst>
                </a:gridCol>
                <a:gridCol w="980839">
                  <a:extLst>
                    <a:ext uri="{9D8B030D-6E8A-4147-A177-3AD203B41FA5}">
                      <a16:colId xmlns:a16="http://schemas.microsoft.com/office/drawing/2014/main" val="3432485335"/>
                    </a:ext>
                  </a:extLst>
                </a:gridCol>
                <a:gridCol w="1476895">
                  <a:extLst>
                    <a:ext uri="{9D8B030D-6E8A-4147-A177-3AD203B41FA5}">
                      <a16:colId xmlns:a16="http://schemas.microsoft.com/office/drawing/2014/main" val="3439134460"/>
                    </a:ext>
                  </a:extLst>
                </a:gridCol>
                <a:gridCol w="1638489">
                  <a:extLst>
                    <a:ext uri="{9D8B030D-6E8A-4147-A177-3AD203B41FA5}">
                      <a16:colId xmlns:a16="http://schemas.microsoft.com/office/drawing/2014/main" val="3363290613"/>
                    </a:ext>
                  </a:extLst>
                </a:gridCol>
                <a:gridCol w="980839">
                  <a:extLst>
                    <a:ext uri="{9D8B030D-6E8A-4147-A177-3AD203B41FA5}">
                      <a16:colId xmlns:a16="http://schemas.microsoft.com/office/drawing/2014/main" val="3675925682"/>
                    </a:ext>
                  </a:extLst>
                </a:gridCol>
              </a:tblGrid>
              <a:tr h="242077">
                <a:tc>
                  <a:txBody>
                    <a:bodyPr/>
                    <a:lstStyle/>
                    <a:p>
                      <a:pPr algn="l" fontAlgn="b"/>
                      <a:r>
                        <a:rPr lang="pl-PL" sz="1100" b="1" i="0" u="none" strike="noStrike">
                          <a:solidFill>
                            <a:srgbClr val="000000"/>
                          </a:solidFill>
                          <a:effectLst/>
                          <a:latin typeface="Aptos Narrow" panose="020B00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Data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CB1m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CB2m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0" i="0" u="none" strike="noStrike">
                          <a:solidFill>
                            <a:srgbClr val="000000"/>
                          </a:solidFill>
                          <a:effectLst/>
                          <a:latin typeface="Aptos Narrow" panose="020B00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1925467"/>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5.paź</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a:txBody>
                    <a:bodyPr/>
                    <a:lstStyle/>
                    <a:p>
                      <a:pPr algn="ctr" fontAlgn="ctr"/>
                      <a:r>
                        <a:rPr lang="pl-PL" sz="1100" b="1" i="0" u="none" strike="noStrike">
                          <a:solidFill>
                            <a:srgbClr val="000000"/>
                          </a:solidFill>
                          <a:effectLst/>
                          <a:latin typeface="Aptos Narrow" panose="020B0004020202020204" pitchFamily="34" charset="0"/>
                        </a:rPr>
                        <a:t>Spring</a:t>
                      </a:r>
                    </a:p>
                  </a:txBody>
                  <a:tcPr marL="9525" marR="9525" marT="9525"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275332732"/>
                  </a:ext>
                </a:extLst>
              </a:tr>
              <a:tr h="387323">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6.paź</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2684462232"/>
                  </a:ext>
                </a:extLst>
              </a:tr>
              <a:tr h="322769">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19.paź</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937460341"/>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9.lis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857521838"/>
                  </a:ext>
                </a:extLst>
              </a:tr>
              <a:tr h="338908">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10.lis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1680415864"/>
                  </a:ext>
                </a:extLst>
              </a:tr>
              <a:tr h="613262">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23.lis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a:txBody>
                    <a:bodyPr/>
                    <a:lstStyle/>
                    <a:p>
                      <a:pPr algn="ctr" fontAlgn="ctr"/>
                      <a:r>
                        <a:rPr lang="pl-PL" sz="1100" b="1" i="0" u="none" strike="noStrike">
                          <a:solidFill>
                            <a:srgbClr val="000000"/>
                          </a:solidFill>
                          <a:effectLst/>
                          <a:latin typeface="Aptos Narrow" panose="020B0004020202020204" pitchFamily="34" charset="0"/>
                        </a:rPr>
                        <a:t>JPA</a:t>
                      </a:r>
                    </a:p>
                  </a:txBody>
                  <a:tcPr marL="9525" marR="9525" marT="9525"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65122028"/>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7.gru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7580874"/>
                  </a:ext>
                </a:extLst>
              </a:tr>
              <a:tr h="242077">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8.gru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09:00 - 10:30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2844199179"/>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4.sty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66522210"/>
                  </a:ext>
                </a:extLst>
              </a:tr>
              <a:tr h="242077">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5.sty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4154089139"/>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18.sty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0" i="0" u="none" strike="noStrike">
                          <a:solidFill>
                            <a:srgbClr val="000000"/>
                          </a:solidFill>
                          <a:effectLst/>
                          <a:latin typeface="Aptos Narrow" panose="020B0004020202020204" pitchFamily="34" charset="0"/>
                        </a:rPr>
                        <a:t>Spring/JPA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5430919"/>
                  </a:ext>
                </a:extLst>
              </a:tr>
              <a:tr h="242077">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19.sty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dirty="0">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3021724412"/>
                  </a:ext>
                </a:extLst>
              </a:tr>
            </a:tbl>
          </a:graphicData>
        </a:graphic>
      </p:graphicFrame>
    </p:spTree>
    <p:extLst>
      <p:ext uri="{BB962C8B-B14F-4D97-AF65-F5344CB8AC3E}">
        <p14:creationId xmlns:p14="http://schemas.microsoft.com/office/powerpoint/2010/main" val="10076214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7.3. Spring Publisher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BFE40C-78DB-B134-B607-0348CBDD19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1484784"/>
            <a:ext cx="10058400" cy="4001272"/>
          </a:xfrm>
          <a:prstGeom prst="rect">
            <a:avLst/>
          </a:prstGeom>
        </p:spPr>
      </p:pic>
    </p:spTree>
    <p:extLst>
      <p:ext uri="{BB962C8B-B14F-4D97-AF65-F5344CB8AC3E}">
        <p14:creationId xmlns:p14="http://schemas.microsoft.com/office/powerpoint/2010/main" val="6162613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7.4. Spring </a:t>
            </a:r>
            <a:r>
              <a:rPr lang="pl-PL" sz="2900" dirty="0" err="1">
                <a:solidFill>
                  <a:srgbClr val="002C58"/>
                </a:solidFill>
                <a:latin typeface="Helvetica" pitchFamily="2" charset="0"/>
                <a:ea typeface="+mn-ea"/>
                <a:cs typeface="+mn-cs"/>
              </a:rPr>
              <a:t>Listener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29F09D-FBBE-7CC4-84C1-877C26A7F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2276872"/>
            <a:ext cx="10058400" cy="2722992"/>
          </a:xfrm>
          <a:prstGeom prst="rect">
            <a:avLst/>
          </a:prstGeom>
        </p:spPr>
      </p:pic>
    </p:spTree>
    <p:extLst>
      <p:ext uri="{BB962C8B-B14F-4D97-AF65-F5344CB8AC3E}">
        <p14:creationId xmlns:p14="http://schemas.microsoft.com/office/powerpoint/2010/main" val="32547368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7.5. Spring Event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819122" y="1358645"/>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pl-PL" sz="1600" dirty="0">
                <a:latin typeface="Helvetica" panose="020B0604020202020204" pitchFamily="34" charset="0"/>
                <a:cs typeface="Helvetica" panose="020B0604020202020204" pitchFamily="34" charset="0"/>
              </a:rPr>
              <a:t>Możesz pracować w istniejącym projekcie.</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w pakiecie </a:t>
            </a:r>
            <a:r>
              <a:rPr lang="pl-PL" sz="1600" dirty="0" err="1">
                <a:latin typeface="Helvetica" panose="020B0604020202020204" pitchFamily="34" charset="0"/>
                <a:cs typeface="Helvetica" panose="020B0604020202020204" pitchFamily="34" charset="0"/>
              </a:rPr>
              <a:t>com.example.demo.event</a:t>
            </a:r>
            <a:r>
              <a:rPr lang="pl-PL" sz="1600" dirty="0">
                <a:latin typeface="Helvetica" panose="020B0604020202020204" pitchFamily="34" charset="0"/>
                <a:cs typeface="Helvetica" panose="020B0604020202020204" pitchFamily="34" charset="0"/>
              </a:rPr>
              <a:t>. Ta klasa będzie reprezentować nasze zdarzenie.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MySpringEventListener</a:t>
            </a:r>
            <a:r>
              <a:rPr lang="pl-PL" sz="1600" dirty="0">
                <a:latin typeface="Helvetica" panose="020B0604020202020204" pitchFamily="34" charset="0"/>
                <a:cs typeface="Helvetica" panose="020B0604020202020204" pitchFamily="34" charset="0"/>
              </a:rPr>
              <a:t> w tym samym pakiecie. Ta klasa będzie nasłuchiwać na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i reagować na 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w tym samym pakiecie. Ta klasa będzie publikować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kontroler </a:t>
            </a:r>
            <a:r>
              <a:rPr lang="pl-PL" sz="1600" dirty="0" err="1">
                <a:latin typeface="Helvetica" panose="020B0604020202020204" pitchFamily="34" charset="0"/>
                <a:cs typeface="Helvetica" panose="020B0604020202020204" pitchFamily="34" charset="0"/>
              </a:rPr>
              <a:t>PublisherController</a:t>
            </a:r>
            <a:r>
              <a:rPr lang="pl-PL" sz="1600" dirty="0">
                <a:latin typeface="Helvetica" panose="020B0604020202020204" pitchFamily="34" charset="0"/>
                <a:cs typeface="Helvetica" panose="020B0604020202020204" pitchFamily="34" charset="0"/>
              </a:rPr>
              <a:t>, który będzie używać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do publikowania zdarzeń.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Uruchom aplikację i sprawdź, czy zdarzenia są poprawnie publikowane i obsługiwane.</a:t>
            </a:r>
            <a:endParaRPr lang="de-DE"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9263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954107"/>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8. Spring AOP </a:t>
            </a:r>
          </a:p>
          <a:p>
            <a:pPr algn="ctr"/>
            <a:r>
              <a:rPr lang="pl-PL" sz="2800" b="1" dirty="0">
                <a:latin typeface="Helvetica" panose="020B0604020202020204" pitchFamily="34" charset="0"/>
                <a:cs typeface="Helvetica" panose="020B0604020202020204" pitchFamily="34" charset="0"/>
              </a:rPr>
              <a:t>(</a:t>
            </a:r>
            <a:r>
              <a:rPr lang="pl-PL" sz="2800" b="1" dirty="0" err="1">
                <a:latin typeface="Helvetica" panose="020B0604020202020204" pitchFamily="34" charset="0"/>
                <a:cs typeface="Helvetica" panose="020B0604020202020204" pitchFamily="34" charset="0"/>
              </a:rPr>
              <a:t>Aspect</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Oriented</a:t>
            </a:r>
            <a:r>
              <a:rPr lang="pl-PL" sz="2800" b="1" dirty="0">
                <a:latin typeface="Helvetica" panose="020B0604020202020204" pitchFamily="34" charset="0"/>
                <a:cs typeface="Helvetica" panose="020B0604020202020204" pitchFamily="34" charset="0"/>
              </a:rPr>
              <a:t> Programming)</a:t>
            </a:r>
          </a:p>
        </p:txBody>
      </p:sp>
      <p:sp>
        <p:nvSpPr>
          <p:cNvPr id="7" name="TextBox 6">
            <a:extLst>
              <a:ext uri="{FF2B5EF4-FFF2-40B4-BE49-F238E27FC236}">
                <a16:creationId xmlns:a16="http://schemas.microsoft.com/office/drawing/2014/main" id="{A0627792-186D-4A99-236C-EBCDFA594599}"/>
              </a:ext>
            </a:extLst>
          </p:cNvPr>
          <p:cNvSpPr txBox="1"/>
          <p:nvPr/>
        </p:nvSpPr>
        <p:spPr>
          <a:xfrm>
            <a:off x="7418068" y="5769930"/>
            <a:ext cx="6096000" cy="369332"/>
          </a:xfrm>
          <a:prstGeom prst="rect">
            <a:avLst/>
          </a:prstGeom>
          <a:noFill/>
        </p:spPr>
        <p:txBody>
          <a:bodyPr wrap="square">
            <a:spAutoFit/>
          </a:bodyPr>
          <a:lstStyle/>
          <a:p>
            <a:r>
              <a:rPr lang="en-US">
                <a:hlinkClick r:id="rId6"/>
              </a:rPr>
              <a:t>Logging With AOP in Spring | </a:t>
            </a:r>
            <a:r>
              <a:rPr lang="en-US" err="1">
                <a:hlinkClick r:id="rId6"/>
              </a:rPr>
              <a:t>Baeldung</a:t>
            </a:r>
            <a:endParaRPr lang="de-DE"/>
          </a:p>
        </p:txBody>
      </p:sp>
      <p:sp>
        <p:nvSpPr>
          <p:cNvPr id="8" name="TextBox 7">
            <a:extLst>
              <a:ext uri="{FF2B5EF4-FFF2-40B4-BE49-F238E27FC236}">
                <a16:creationId xmlns:a16="http://schemas.microsoft.com/office/drawing/2014/main" id="{9BA5EC8F-19BA-92FD-DBA8-0EF244DD8A06}"/>
              </a:ext>
            </a:extLst>
          </p:cNvPr>
          <p:cNvSpPr txBox="1"/>
          <p:nvPr/>
        </p:nvSpPr>
        <p:spPr>
          <a:xfrm>
            <a:off x="7418068" y="5362498"/>
            <a:ext cx="6757986" cy="369332"/>
          </a:xfrm>
          <a:prstGeom prst="rect">
            <a:avLst/>
          </a:prstGeom>
          <a:noFill/>
        </p:spPr>
        <p:txBody>
          <a:bodyPr wrap="square">
            <a:spAutoFit/>
          </a:bodyPr>
          <a:lstStyle/>
          <a:p>
            <a:r>
              <a:rPr lang="en-US">
                <a:hlinkClick r:id="rId7"/>
              </a:rPr>
              <a:t>Introduction to Spring AOP | </a:t>
            </a:r>
            <a:r>
              <a:rPr lang="en-US" err="1">
                <a:hlinkClick r:id="rId7"/>
              </a:rPr>
              <a:t>Baeldung</a:t>
            </a:r>
            <a:endParaRPr lang="de-DE"/>
          </a:p>
        </p:txBody>
      </p:sp>
    </p:spTree>
    <p:extLst>
      <p:ext uri="{BB962C8B-B14F-4D97-AF65-F5344CB8AC3E}">
        <p14:creationId xmlns:p14="http://schemas.microsoft.com/office/powerpoint/2010/main" val="4249709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8.1.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5046959"/>
          </a:xfrm>
          <a:prstGeom prst="rect">
            <a:avLst/>
          </a:prstGeom>
          <a:noFill/>
        </p:spPr>
        <p:txBody>
          <a:bodyPr wrap="square">
            <a:spAutoFit/>
          </a:bodyPr>
          <a:lstStyle/>
          <a:p>
            <a:pPr>
              <a:lnSpc>
                <a:spcPct val="150000"/>
              </a:lnSpc>
            </a:pPr>
            <a:r>
              <a:rPr lang="pl-PL" b="1" dirty="0">
                <a:latin typeface="Helvetica" panose="020B0604020202020204" pitchFamily="34" charset="0"/>
                <a:cs typeface="Helvetica" panose="020B0604020202020204" pitchFamily="34" charset="0"/>
              </a:rPr>
              <a:t>Spring </a:t>
            </a:r>
            <a:r>
              <a:rPr lang="pl-PL" dirty="0">
                <a:latin typeface="Helvetica" panose="020B0604020202020204" pitchFamily="34" charset="0"/>
                <a:cs typeface="Helvetica" panose="020B0604020202020204" pitchFamily="34" charset="0"/>
              </a:rPr>
              <a:t>Zapewnia wsparcie dla </a:t>
            </a:r>
            <a:r>
              <a:rPr lang="pl-PL" b="1" dirty="0">
                <a:latin typeface="Helvetica" panose="020B0604020202020204" pitchFamily="34" charset="0"/>
                <a:cs typeface="Helvetica" panose="020B0604020202020204" pitchFamily="34" charset="0"/>
              </a:rPr>
              <a:t>Programowania</a:t>
            </a:r>
            <a:r>
              <a:rPr lang="pl-PL" dirty="0">
                <a:latin typeface="Helvetica" panose="020B0604020202020204" pitchFamily="34" charset="0"/>
                <a:cs typeface="Helvetica" panose="020B0604020202020204" pitchFamily="34" charset="0"/>
              </a:rPr>
              <a:t> </a:t>
            </a:r>
            <a:r>
              <a:rPr lang="pl-PL" b="1" dirty="0">
                <a:latin typeface="Helvetica" panose="020B0604020202020204" pitchFamily="34" charset="0"/>
                <a:cs typeface="Helvetica" panose="020B0604020202020204" pitchFamily="34" charset="0"/>
              </a:rPr>
              <a:t>Zorientowanego Aspektowo </a:t>
            </a: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Czym jest AOP?</a:t>
            </a:r>
            <a:endParaRPr lang="pl-PL" sz="1050" dirty="0">
              <a:latin typeface="Helvetica" panose="020B0604020202020204" pitchFamily="34" charset="0"/>
              <a:cs typeface="Helvetica" panose="020B0604020202020204" pitchFamily="34" charset="0"/>
            </a:endParaRPr>
          </a:p>
          <a:p>
            <a:pPr>
              <a:lnSpc>
                <a:spcPct val="150000"/>
              </a:lnSpc>
            </a:pPr>
            <a:r>
              <a:rPr lang="pl-PL" sz="1200" i="1" dirty="0">
                <a:latin typeface="Helvetica" panose="020B0604020202020204" pitchFamily="34" charset="0"/>
                <a:cs typeface="Helvetica" panose="020B0604020202020204" pitchFamily="34" charset="0"/>
              </a:rPr>
              <a:t>Programowanie zorientowane aspektowo (AOP) to podejście do programowania, które umożliwia przechwycenie działań wskazanej metody, w celu uruchomieniu jakiegoś fragmentu kodu przed lub po logice wykonującej się w przechwytywanej metodzie.</a:t>
            </a:r>
          </a:p>
          <a:p>
            <a:pPr>
              <a:lnSpc>
                <a:spcPct val="150000"/>
              </a:lnSpc>
            </a:pPr>
            <a:endParaRPr lang="pl-PL" sz="1100" i="1" dirty="0">
              <a:latin typeface="Helvetica" panose="020B0604020202020204" pitchFamily="34" charset="0"/>
              <a:cs typeface="Helvetica" panose="020B0604020202020204" pitchFamily="34" charset="0"/>
            </a:endParaRPr>
          </a:p>
          <a:p>
            <a:pPr>
              <a:lnSpc>
                <a:spcPct val="150000"/>
              </a:lnSpc>
            </a:pPr>
            <a:r>
              <a:rPr lang="pl-PL" sz="2000" b="1" dirty="0">
                <a:latin typeface="Helvetica" panose="020B0604020202020204" pitchFamily="34" charset="0"/>
                <a:cs typeface="Helvetica" panose="020B0604020202020204" pitchFamily="34" charset="0"/>
              </a:rPr>
              <a:t>Przykłady zastosowania AOP</a:t>
            </a:r>
            <a:endParaRPr lang="pl-PL" sz="2000" b="1" i="1"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technicznej części kodu od logiki biznesowej:</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Logowanie </a:t>
            </a:r>
            <a:r>
              <a:rPr lang="pl-PL" sz="1300" dirty="0" err="1">
                <a:latin typeface="Helvetica" panose="020B0604020202020204" pitchFamily="34" charset="0"/>
                <a:cs typeface="Helvetica" panose="020B0604020202020204" pitchFamily="34" charset="0"/>
              </a:rPr>
              <a:t>wywołań</a:t>
            </a:r>
            <a:r>
              <a:rPr lang="pl-PL" sz="1300" dirty="0">
                <a:latin typeface="Helvetica" panose="020B0604020202020204" pitchFamily="34" charset="0"/>
                <a:cs typeface="Helvetica" panose="020B0604020202020204" pitchFamily="34" charset="0"/>
              </a:rPr>
              <a:t> metod z serwisu – zamiast wywoływania w każdej metodzie metody logującej na obiekcie </a:t>
            </a:r>
            <a:r>
              <a:rPr lang="pl-PL" sz="1300" dirty="0" err="1">
                <a:latin typeface="Helvetica" panose="020B0604020202020204" pitchFamily="34" charset="0"/>
                <a:cs typeface="Helvetica" panose="020B0604020202020204" pitchFamily="34" charset="0"/>
              </a:rPr>
              <a:t>Loggera</a:t>
            </a:r>
            <a:endParaRPr lang="pl-PL" sz="1300"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Zbieranie metryk wywoływania kodu – zamiast tworzenia w ciele metody dodatkowych zmiennych, które będą je wyliczyć</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wspólnej funkcjonalności wykorzystywanej w dużej części kodu</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Ograniczenie dostępu do metody dla wybranych użytkowników</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Otwarcie transakcji</a:t>
            </a: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9319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8.2. Spring AOP - Pojęcia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90415"/>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Podstawowe pojęcia</a:t>
            </a:r>
            <a:endParaRPr lang="pl-PL" sz="2000" b="1" i="1"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 konkretna implementacja zachowania, które zostanie wstrzyknięte do wybranych metod/klas</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JoinPoint</a:t>
            </a:r>
            <a:r>
              <a:rPr lang="pl-PL" sz="1600" dirty="0">
                <a:latin typeface="Helvetica" panose="020B0604020202020204" pitchFamily="34" charset="0"/>
                <a:cs typeface="Helvetica" panose="020B0604020202020204" pitchFamily="34" charset="0"/>
              </a:rPr>
              <a:t> – to miejsce, do którego będziemy dołączyć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(inaczej miejsce wstrzyknięcia)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Pointcut</a:t>
            </a:r>
            <a:r>
              <a:rPr lang="pl-PL" sz="1600" dirty="0">
                <a:latin typeface="Helvetica" panose="020B0604020202020204" pitchFamily="34" charset="0"/>
                <a:cs typeface="Helvetica" panose="020B0604020202020204" pitchFamily="34" charset="0"/>
              </a:rPr>
              <a:t> – kolekcja </a:t>
            </a:r>
            <a:r>
              <a:rPr lang="pl-PL" sz="1600" dirty="0" err="1">
                <a:latin typeface="Helvetica" panose="020B0604020202020204" pitchFamily="34" charset="0"/>
                <a:cs typeface="Helvetica" panose="020B0604020202020204" pitchFamily="34" charset="0"/>
              </a:rPr>
              <a:t>Join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pointów</a:t>
            </a:r>
            <a:r>
              <a:rPr lang="pl-PL" sz="1600" dirty="0">
                <a:latin typeface="Helvetica" panose="020B0604020202020204" pitchFamily="34" charset="0"/>
                <a:cs typeface="Helvetica" panose="020B0604020202020204" pitchFamily="34" charset="0"/>
              </a:rPr>
              <a:t> (lub jednego </a:t>
            </a:r>
            <a:r>
              <a:rPr lang="pl-PL" sz="1600" dirty="0" err="1">
                <a:latin typeface="Helvetica" panose="020B0604020202020204" pitchFamily="34" charset="0"/>
                <a:cs typeface="Helvetica" panose="020B0604020202020204" pitchFamily="34" charset="0"/>
              </a:rPr>
              <a:t>JoinPointa</a:t>
            </a:r>
            <a:r>
              <a:rPr lang="pl-PL" sz="1600" dirty="0">
                <a:latin typeface="Helvetica" panose="020B0604020202020204" pitchFamily="34" charset="0"/>
                <a:cs typeface="Helvetica" panose="020B0604020202020204" pitchFamily="34" charset="0"/>
              </a:rPr>
              <a:t>); warunek, określający wystąpienie punktu złączenia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Weaving</a:t>
            </a:r>
            <a:r>
              <a:rPr lang="pl-PL" sz="1600" dirty="0">
                <a:latin typeface="Helvetica" panose="020B0604020202020204" pitchFamily="34" charset="0"/>
                <a:cs typeface="Helvetica" panose="020B0604020202020204" pitchFamily="34" charset="0"/>
              </a:rPr>
              <a:t> – proces wstrzykiwania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do </a:t>
            </a:r>
            <a:r>
              <a:rPr lang="pl-PL" sz="1600" dirty="0" err="1">
                <a:latin typeface="Helvetica" panose="020B0604020202020204" pitchFamily="34" charset="0"/>
                <a:cs typeface="Helvetica" panose="020B0604020202020204" pitchFamily="34" charset="0"/>
              </a:rPr>
              <a:t>JoinPointów</a:t>
            </a:r>
            <a:endParaRPr lang="pl-PL" sz="1600"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Aspect</a:t>
            </a:r>
            <a:r>
              <a:rPr lang="pl-PL" sz="1600" dirty="0">
                <a:latin typeface="Helvetica" panose="020B0604020202020204" pitchFamily="34" charset="0"/>
                <a:cs typeface="Helvetica" panose="020B0604020202020204" pitchFamily="34" charset="0"/>
              </a:rPr>
              <a:t> – modularyzacja problemu/zagadnienia (np. logowanie)</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AdvicedObject</a:t>
            </a:r>
            <a:r>
              <a:rPr lang="pl-PL" sz="1600" dirty="0">
                <a:latin typeface="Helvetica" panose="020B0604020202020204" pitchFamily="34" charset="0"/>
                <a:cs typeface="Helvetica" panose="020B0604020202020204" pitchFamily="34" charset="0"/>
              </a:rPr>
              <a:t>/</a:t>
            </a:r>
            <a:r>
              <a:rPr lang="pl-PL" sz="1600" dirty="0" err="1">
                <a:latin typeface="Helvetica" panose="020B0604020202020204" pitchFamily="34" charset="0"/>
                <a:cs typeface="Helvetica" panose="020B0604020202020204" pitchFamily="34" charset="0"/>
              </a:rPr>
              <a:t>TargetObject</a:t>
            </a:r>
            <a:r>
              <a:rPr lang="pl-PL" sz="1600" dirty="0">
                <a:latin typeface="Helvetica" panose="020B0604020202020204" pitchFamily="34" charset="0"/>
                <a:cs typeface="Helvetica" panose="020B0604020202020204" pitchFamily="34" charset="0"/>
              </a:rPr>
              <a:t> – obiekt, który będzie poddany operacji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przez jeden lub więcej </a:t>
            </a:r>
            <a:r>
              <a:rPr lang="pl-PL" sz="1600" dirty="0" err="1">
                <a:latin typeface="Helvetica" panose="020B0604020202020204" pitchFamily="34" charset="0"/>
                <a:cs typeface="Helvetica" panose="020B0604020202020204" pitchFamily="34" charset="0"/>
              </a:rPr>
              <a:t>Aspectów</a:t>
            </a:r>
            <a:endParaRPr lang="pl-PL" sz="1600" dirty="0">
              <a:latin typeface="Helvetica" panose="020B0604020202020204" pitchFamily="34" charset="0"/>
              <a:cs typeface="Helvetica" panose="020B0604020202020204" pitchFamily="34" charset="0"/>
            </a:endParaRP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77828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8.3. Spring AOP – </a:t>
            </a:r>
            <a:r>
              <a:rPr lang="pl-PL" sz="2900" dirty="0" err="1">
                <a:solidFill>
                  <a:srgbClr val="002C58"/>
                </a:solidFill>
                <a:latin typeface="Helvetica" pitchFamily="2" charset="0"/>
                <a:ea typeface="+mn-ea"/>
                <a:cs typeface="+mn-cs"/>
              </a:rPr>
              <a:t>Pointcut</a:t>
            </a:r>
            <a:r>
              <a:rPr lang="pl-PL" sz="2900" dirty="0">
                <a:solidFill>
                  <a:srgbClr val="002C58"/>
                </a:solidFill>
                <a:latin typeface="Helvetica" pitchFamily="2" charset="0"/>
                <a:ea typeface="+mn-ea"/>
                <a:cs typeface="+mn-cs"/>
              </a:rPr>
              <a:t> </a:t>
            </a:r>
            <a:r>
              <a:rPr lang="pl-PL" sz="2900" dirty="0" err="1">
                <a:solidFill>
                  <a:srgbClr val="002C58"/>
                </a:solidFill>
                <a:latin typeface="Helvetica" pitchFamily="2" charset="0"/>
                <a:ea typeface="+mn-ea"/>
                <a:cs typeface="+mn-cs"/>
              </a:rPr>
              <a:t>expression</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4680448"/>
          </a:xfrm>
          <a:prstGeom prst="rect">
            <a:avLst/>
          </a:prstGeom>
          <a:noFill/>
        </p:spPr>
        <p:txBody>
          <a:bodyPr wrap="square">
            <a:spAutoFit/>
          </a:bodyPr>
          <a:lstStyle/>
          <a:p>
            <a:pPr>
              <a:lnSpc>
                <a:spcPct val="150000"/>
              </a:lnSpc>
            </a:pPr>
            <a:r>
              <a:rPr lang="pl-PL" sz="2000" b="1" dirty="0" err="1">
                <a:latin typeface="Helvetica" panose="020B0604020202020204" pitchFamily="34" charset="0"/>
                <a:cs typeface="Helvetica" panose="020B0604020202020204" pitchFamily="34" charset="0"/>
              </a:rPr>
              <a:t>Pointcut</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expression</a:t>
            </a:r>
            <a:endParaRPr lang="pl-PL" sz="2000" b="1" dirty="0">
              <a:latin typeface="Helvetica" panose="020B0604020202020204" pitchFamily="34" charset="0"/>
              <a:cs typeface="Helvetica" panose="020B0604020202020204" pitchFamily="34" charset="0"/>
            </a:endParaRPr>
          </a:p>
          <a:p>
            <a:pPr>
              <a:lnSpc>
                <a:spcPct val="150000"/>
              </a:lnSpc>
            </a:pPr>
            <a:endParaRPr lang="pl-PL" sz="1600" b="1" i="1"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Spring dostarcza kilka typów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np.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Before</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AfterReturning</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AfterThrowing</a:t>
            </a:r>
            <a:endParaRPr lang="pl-PL" sz="1400"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Połączenie typu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 </a:t>
            </a:r>
            <a:r>
              <a:rPr lang="pl-PL" sz="1400" dirty="0" err="1">
                <a:latin typeface="Helvetica" panose="020B0604020202020204" pitchFamily="34" charset="0"/>
                <a:cs typeface="Helvetica" panose="020B0604020202020204" pitchFamily="34" charset="0"/>
              </a:rPr>
              <a:t>Pointcutem</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a:t>
            </a:r>
            <a:r>
              <a:rPr lang="pl-PL" sz="1400" dirty="0" err="1">
                <a:latin typeface="Helvetica" panose="020B0604020202020204" pitchFamily="34" charset="0"/>
                <a:cs typeface="Helvetica" panose="020B0604020202020204" pitchFamily="34" charset="0"/>
              </a:rPr>
              <a:t>expression</a:t>
            </a:r>
            <a:r>
              <a:rPr lang="pl-PL" sz="1400" dirty="0">
                <a:latin typeface="Helvetica" panose="020B0604020202020204" pitchFamily="34" charset="0"/>
                <a:cs typeface="Helvetica" panose="020B0604020202020204" pitchFamily="34" charset="0"/>
              </a:rPr>
              <a:t>”), np.:</a:t>
            </a:r>
          </a:p>
          <a:p>
            <a:pPr>
              <a:lnSpc>
                <a:spcPct val="150000"/>
              </a:lnSpc>
            </a:pPr>
            <a:endParaRPr lang="pl-PL" sz="1400" dirty="0">
              <a:latin typeface="Helvetica" panose="020B0604020202020204" pitchFamily="34" charset="0"/>
              <a:cs typeface="Helvetica" panose="020B0604020202020204" pitchFamily="34" charset="0"/>
            </a:endParaRP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oznacza, że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zostanie wywołany w przypadku wykonania jakiejkolwiek metody publicznej</a:t>
            </a: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void</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set</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wykonany dla każdej </a:t>
            </a:r>
            <a:r>
              <a:rPr lang="pl-PL" sz="1400" dirty="0" err="1">
                <a:latin typeface="Helvetica" panose="020B0604020202020204" pitchFamily="34" charset="0"/>
                <a:cs typeface="Helvetica" panose="020B0604020202020204" pitchFamily="34" charset="0"/>
              </a:rPr>
              <a:t>meotdy</a:t>
            </a:r>
            <a:r>
              <a:rPr lang="pl-PL" sz="1400" dirty="0">
                <a:latin typeface="Helvetica" panose="020B0604020202020204" pitchFamily="34" charset="0"/>
                <a:cs typeface="Helvetica" panose="020B0604020202020204" pitchFamily="34" charset="0"/>
              </a:rPr>
              <a:t> publicznej, nie zwracającej niczego i której nazwa rozpoczyna się od wyrażenia „set”</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wywoływany dla każdego elementu oznaczonego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ze wskazanego pakietu</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 &amp;&amp; </a:t>
            </a: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de-DE" sz="1400" b="1" dirty="0" err="1">
                <a:latin typeface="Helvetica" panose="020B0604020202020204" pitchFamily="34" charset="0"/>
                <a:cs typeface="Helvetica" panose="020B0604020202020204" pitchFamily="34" charset="0"/>
              </a:rPr>
              <a:t>admin</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będzie wywołany w przypadku wywołania metod ze wskazaną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które będą metodami publicznymi </a:t>
            </a:r>
            <a:br>
              <a:rPr lang="pl-PL" sz="1400" dirty="0">
                <a:latin typeface="Helvetica" panose="020B0604020202020204" pitchFamily="34" charset="0"/>
                <a:cs typeface="Helvetica" panose="020B0604020202020204" pitchFamily="34" charset="0"/>
              </a:rPr>
            </a:br>
            <a:r>
              <a:rPr lang="pl-PL" sz="1400" dirty="0">
                <a:latin typeface="Helvetica" panose="020B0604020202020204" pitchFamily="34" charset="0"/>
                <a:cs typeface="Helvetica" panose="020B0604020202020204" pitchFamily="34" charset="0"/>
              </a:rPr>
              <a:t>a ich nazwa rozpocznie się od nazwy admin</a:t>
            </a:r>
            <a:endParaRPr lang="de-DE" sz="1400" dirty="0">
              <a:latin typeface="Helvetica" panose="020B0604020202020204" pitchFamily="34" charset="0"/>
              <a:cs typeface="Helvetica" panose="020B0604020202020204" pitchFamily="34" charset="0"/>
            </a:endParaRPr>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39268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8.4. Spring AOP – Rodzaje </a:t>
            </a:r>
            <a:r>
              <a:rPr lang="pl-PL" sz="2900" dirty="0" err="1">
                <a:solidFill>
                  <a:srgbClr val="002C58"/>
                </a:solidFill>
                <a:latin typeface="Helvetica" pitchFamily="2" charset="0"/>
                <a:ea typeface="+mn-ea"/>
                <a:cs typeface="+mn-cs"/>
              </a:rPr>
              <a:t>advice</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2926122"/>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Rodzaje </a:t>
            </a:r>
            <a:r>
              <a:rPr lang="pl-PL" sz="2000" b="1" dirty="0" err="1">
                <a:latin typeface="Helvetica" panose="020B0604020202020204" pitchFamily="34" charset="0"/>
                <a:cs typeface="Helvetica" panose="020B0604020202020204" pitchFamily="34" charset="0"/>
              </a:rPr>
              <a:t>advice</a:t>
            </a:r>
            <a:endParaRPr lang="pl-PL" sz="2000" b="1"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@Before </a:t>
            </a:r>
            <a:r>
              <a:rPr lang="pl-PL" sz="1600" dirty="0">
                <a:latin typeface="Helvetica" panose="020B0604020202020204" pitchFamily="34" charset="0"/>
                <a:cs typeface="Helvetica" panose="020B0604020202020204" pitchFamily="34" charset="0"/>
              </a:rPr>
              <a:t>– wykonywanie przed wykonaniem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@AfterReturning </a:t>
            </a:r>
            <a:r>
              <a:rPr lang="pl-PL" sz="1600" dirty="0">
                <a:latin typeface="Helvetica" panose="020B0604020202020204" pitchFamily="34" charset="0"/>
                <a:cs typeface="Helvetica" panose="020B0604020202020204" pitchFamily="34" charset="0"/>
              </a:rPr>
              <a:t>– wykonywanie po bezproblemowym(bez </a:t>
            </a:r>
            <a:r>
              <a:rPr lang="pl-PL" sz="1600" dirty="0" err="1">
                <a:latin typeface="Helvetica" panose="020B0604020202020204" pitchFamily="34" charset="0"/>
                <a:cs typeface="Helvetica" panose="020B0604020202020204" pitchFamily="34" charset="0"/>
              </a:rPr>
              <a:t>Exceptionów</a:t>
            </a:r>
            <a:r>
              <a:rPr lang="pl-PL" sz="1600" dirty="0">
                <a:latin typeface="Helvetica" panose="020B0604020202020204" pitchFamily="34" charset="0"/>
                <a:cs typeface="Helvetica" panose="020B0604020202020204" pitchFamily="34" charset="0"/>
              </a:rPr>
              <a:t>)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@AfterThrowing </a:t>
            </a:r>
            <a:r>
              <a:rPr lang="pl-PL" sz="1600" dirty="0">
                <a:latin typeface="Helvetica" panose="020B0604020202020204" pitchFamily="34" charset="0"/>
                <a:cs typeface="Helvetica" panose="020B0604020202020204" pitchFamily="34" charset="0"/>
              </a:rPr>
              <a:t>- wykonywanie po wyrzuceniu wyjątku w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 </a:t>
            </a:r>
            <a:r>
              <a:rPr lang="pl-PL" sz="1600" dirty="0">
                <a:latin typeface="Helvetica" panose="020B0604020202020204" pitchFamily="34" charset="0"/>
                <a:cs typeface="Helvetica" panose="020B0604020202020204" pitchFamily="34" charset="0"/>
              </a:rPr>
              <a:t>– wykonywanie po wykonaniu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@Around </a:t>
            </a:r>
            <a:r>
              <a:rPr lang="pl-PL" sz="1600" dirty="0">
                <a:latin typeface="Helvetica" panose="020B0604020202020204" pitchFamily="34" charset="0"/>
                <a:cs typeface="Helvetica" panose="020B0604020202020204" pitchFamily="34" charset="0"/>
              </a:rPr>
              <a:t>– wykonywane przed i po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endParaRPr lang="de-DE" sz="1400" dirty="0"/>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0233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4C1D7E-7ADF-B883-08E7-58D3F4BEE117}"/>
              </a:ext>
            </a:extLst>
          </p:cNvPr>
          <p:cNvSpPr txBox="1"/>
          <p:nvPr/>
        </p:nvSpPr>
        <p:spPr>
          <a:xfrm>
            <a:off x="645885" y="1099040"/>
            <a:ext cx="10254520" cy="3539430"/>
          </a:xfrm>
          <a:prstGeom prst="rect">
            <a:avLst/>
          </a:prstGeom>
          <a:noFill/>
        </p:spPr>
        <p:txBody>
          <a:bodyPr wrap="square">
            <a:spAutoFit/>
          </a:bodyPr>
          <a:lstStyle/>
          <a:p>
            <a:r>
              <a:rPr lang="pl-PL" sz="1600" dirty="0"/>
              <a:t>W przypadku projektów </a:t>
            </a:r>
            <a:r>
              <a:rPr lang="pl-PL" sz="1600" b="1" dirty="0"/>
              <a:t>Spring </a:t>
            </a:r>
            <a:r>
              <a:rPr lang="pl-PL" sz="1600" b="1" dirty="0" err="1"/>
              <a:t>Boot</a:t>
            </a:r>
            <a:endParaRPr lang="pl-PL" sz="1600" b="1" dirty="0"/>
          </a:p>
          <a:p>
            <a:r>
              <a:rPr lang="pl-PL" sz="1600" dirty="0"/>
              <a:t>1. Dodaj w pom.xml:</a:t>
            </a:r>
          </a:p>
          <a:p>
            <a:r>
              <a:rPr lang="pl-PL" sz="1600" dirty="0"/>
              <a:t>	</a:t>
            </a:r>
          </a:p>
          <a:p>
            <a:r>
              <a:rPr lang="pl-PL" sz="1600" dirty="0"/>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r>
              <a:rPr lang="de-DE" sz="1600" dirty="0" err="1">
                <a:latin typeface="Consolas" panose="020B0609020204030204" pitchFamily="49" charset="0"/>
                <a:cs typeface="Consolas" panose="020B0609020204030204" pitchFamily="49" charset="0"/>
              </a:rPr>
              <a:t>org.springframework.boot</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a:t>
            </a:r>
            <a:r>
              <a:rPr lang="de-DE" sz="1600" b="1" dirty="0">
                <a:latin typeface="Consolas" panose="020B0609020204030204" pitchFamily="49" charset="0"/>
                <a:cs typeface="Consolas" panose="020B0609020204030204" pitchFamily="49" charset="0"/>
              </a:rPr>
              <a:t>spring-boot-starter-</a:t>
            </a:r>
            <a:r>
              <a:rPr lang="de-DE" sz="1600" b="1" dirty="0" err="1">
                <a:latin typeface="Consolas" panose="020B0609020204030204" pitchFamily="49" charset="0"/>
                <a:cs typeface="Consolas" panose="020B0609020204030204" pitchFamily="49" charset="0"/>
              </a:rPr>
              <a:t>aop</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 </a:t>
            </a:r>
            <a:r>
              <a:rPr lang="pl-PL" sz="1600" dirty="0">
                <a:latin typeface="Consolas" panose="020B0609020204030204" pitchFamily="49" charset="0"/>
                <a:cs typeface="Consolas" panose="020B0609020204030204" pitchFamily="49" charset="0"/>
              </a:rPr>
              <a:t>	</a:t>
            </a: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endParaRPr lang="pl-PL" sz="1600" dirty="0"/>
          </a:p>
          <a:p>
            <a:r>
              <a:rPr lang="pl-PL" sz="1600" dirty="0"/>
              <a:t>2. Pozwól springowi na generowanie AOP </a:t>
            </a:r>
            <a:r>
              <a:rPr lang="pl-PL" sz="1600" dirty="0" err="1"/>
              <a:t>proxy</a:t>
            </a:r>
            <a:r>
              <a:rPr lang="pl-PL" sz="1600" dirty="0"/>
              <a:t> poprzez dodanie konfiguracji</a:t>
            </a:r>
          </a:p>
          <a:p>
            <a:pPr marL="514350" indent="-514350">
              <a:buFont typeface="+mj-lt"/>
              <a:buAutoNum type="arabicPeriod"/>
            </a:pPr>
            <a:endParaRPr lang="pl-PL" sz="1600" dirty="0"/>
          </a:p>
          <a:p>
            <a:r>
              <a:rPr lang="pl-PL" sz="1600" dirty="0"/>
              <a:t>	</a:t>
            </a:r>
            <a:r>
              <a:rPr lang="de-DE" sz="1600" dirty="0">
                <a:latin typeface="Consolas" panose="020B0609020204030204" pitchFamily="49" charset="0"/>
                <a:cs typeface="Consolas" panose="020B0609020204030204" pitchFamily="49" charset="0"/>
              </a:rPr>
              <a:t>@Configuration</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b="1" dirty="0">
                <a:latin typeface="Consolas" panose="020B0609020204030204" pitchFamily="49" charset="0"/>
                <a:cs typeface="Consolas" panose="020B0609020204030204" pitchFamily="49" charset="0"/>
              </a:rPr>
              <a:t>@EnableAspectJAutoProxy </a:t>
            </a:r>
            <a:endParaRPr lang="pl-PL" sz="1600" b="1"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public</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class</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ApplicationConfiguration</a:t>
            </a:r>
            <a:r>
              <a:rPr lang="de-DE" sz="1600" dirty="0">
                <a:latin typeface="Consolas" panose="020B0609020204030204" pitchFamily="49" charset="0"/>
                <a:cs typeface="Consolas" panose="020B0609020204030204" pitchFamily="49" charset="0"/>
              </a:rPr>
              <a:t> { }</a:t>
            </a:r>
          </a:p>
          <a:p>
            <a:endParaRPr lang="de-DE" sz="1600" dirty="0"/>
          </a:p>
        </p:txBody>
      </p:sp>
    </p:spTree>
    <p:extLst>
      <p:ext uri="{BB962C8B-B14F-4D97-AF65-F5344CB8AC3E}">
        <p14:creationId xmlns:p14="http://schemas.microsoft.com/office/powerpoint/2010/main" val="3032820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3A22E7BF-D553-125D-8292-95369534B25D}"/>
              </a:ext>
            </a:extLst>
          </p:cNvPr>
          <p:cNvSpPr>
            <a:spLocks noChangeArrowheads="1"/>
          </p:cNvSpPr>
          <p:nvPr/>
        </p:nvSpPr>
        <p:spPr bwMode="auto">
          <a:xfrm>
            <a:off x="3771875" y="1997838"/>
            <a:ext cx="60960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solidFill>
                  <a:srgbClr val="9E880D"/>
                </a:solidFill>
                <a:effectLst/>
                <a:latin typeface="JetBrains Mono"/>
              </a:rPr>
              <a:t>@Aspect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@Component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@Slf4j</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LoggingAspect</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a:ln>
                  <a:noFill/>
                </a:ln>
                <a:solidFill>
                  <a:srgbClr val="9E880D"/>
                </a:solidFill>
                <a:effectLst/>
                <a:latin typeface="JetBrains Mono"/>
              </a:rPr>
              <a:t>@Before</a:t>
            </a:r>
            <a:r>
              <a:rPr kumimoji="0" lang="de-DE" altLang="de-DE" b="0" i="0" u="none" strike="noStrike" cap="none" normalizeH="0" baseline="0" dirty="0">
                <a:ln>
                  <a:noFill/>
                </a:ln>
                <a:solidFill>
                  <a:srgbClr val="080808"/>
                </a:solidFill>
                <a:effectLst/>
                <a:latin typeface="JetBrains Mono"/>
              </a:rPr>
              <a:t>(</a:t>
            </a:r>
            <a:r>
              <a:rPr kumimoji="0" lang="de-DE" altLang="de-DE" b="0" i="0" u="none" strike="noStrike" cap="none" normalizeH="0" baseline="0" dirty="0">
                <a:ln>
                  <a:noFill/>
                </a:ln>
                <a:solidFill>
                  <a:srgbClr val="067D17"/>
                </a:solidFill>
                <a:effectLst/>
                <a:latin typeface="JetBrains Mono"/>
              </a:rPr>
              <a:t>"execution(public String </a:t>
            </a:r>
            <a:r>
              <a:rPr kumimoji="0" lang="de-DE" altLang="de-DE" b="0" i="0" u="none" strike="noStrike" cap="none" normalizeH="0" baseline="0" dirty="0" err="1">
                <a:ln>
                  <a:noFill/>
                </a:ln>
                <a:solidFill>
                  <a:srgbClr val="067D17"/>
                </a:solidFill>
                <a:effectLst/>
                <a:latin typeface="JetBrains Mono"/>
              </a:rPr>
              <a:t>getName</a:t>
            </a:r>
            <a:r>
              <a:rPr kumimoji="0" lang="de-DE" altLang="de-DE" b="0" i="0" u="none" strike="noStrike" cap="none" normalizeH="0" baseline="0" dirty="0">
                <a:ln>
                  <a:noFill/>
                </a:ln>
                <a:solidFill>
                  <a:srgbClr val="067D17"/>
                </a:solidFill>
                <a:effectLst/>
                <a:latin typeface="JetBrains Mono"/>
              </a:rPr>
              <a:t>())"</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void</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627A"/>
                </a:solidFill>
                <a:effectLst/>
                <a:latin typeface="JetBrains Mono"/>
              </a:rPr>
              <a:t>getNameAdvice</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1" u="none" strike="noStrike" cap="none" normalizeH="0" baseline="0" dirty="0">
                <a:ln>
                  <a:noFill/>
                </a:ln>
                <a:solidFill>
                  <a:srgbClr val="8C8C8C"/>
                </a:solidFill>
                <a:effectLst/>
                <a:latin typeface="JetBrains Mono"/>
              </a:rPr>
              <a:t>// Do </a:t>
            </a:r>
            <a:r>
              <a:rPr kumimoji="0" lang="de-DE" altLang="de-DE" b="0" i="1" u="none" strike="noStrike" cap="none" normalizeH="0" baseline="0" dirty="0" err="1">
                <a:ln>
                  <a:noFill/>
                </a:ln>
                <a:solidFill>
                  <a:srgbClr val="8C8C8C"/>
                </a:solidFill>
                <a:effectLst/>
                <a:latin typeface="JetBrains Mono"/>
              </a:rPr>
              <a:t>something</a:t>
            </a:r>
            <a:br>
              <a:rPr kumimoji="0" lang="de-DE" altLang="de-DE" b="0" i="1" u="none" strike="noStrike" cap="none" normalizeH="0" baseline="0" dirty="0">
                <a:ln>
                  <a:noFill/>
                </a:ln>
                <a:solidFill>
                  <a:srgbClr val="8C8C8C"/>
                </a:solidFill>
                <a:effectLst/>
                <a:latin typeface="JetBrains Mono"/>
              </a:rPr>
            </a:br>
            <a:r>
              <a:rPr kumimoji="0" lang="de-DE" altLang="de-DE" b="0" i="1" u="none" strike="noStrike" cap="none" normalizeH="0" baseline="0" dirty="0">
                <a:ln>
                  <a:noFill/>
                </a:ln>
                <a:solidFill>
                  <a:srgbClr val="8C8C8C"/>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400110"/>
          </a:xfrm>
          <a:prstGeom prst="rect">
            <a:avLst/>
          </a:prstGeom>
          <a:noFill/>
        </p:spPr>
        <p:txBody>
          <a:bodyPr wrap="square">
            <a:spAutoFit/>
          </a:bodyPr>
          <a:lstStyle/>
          <a:p>
            <a:r>
              <a:rPr lang="pl-PL" sz="2000" dirty="0">
                <a:solidFill>
                  <a:srgbClr val="002B58"/>
                </a:solidFill>
                <a:latin typeface="Helvetica" pitchFamily="2" charset="0"/>
              </a:rPr>
              <a:t>Dla przykładu informowanie o wywołaniu metody </a:t>
            </a:r>
            <a:r>
              <a:rPr lang="pl-PL" sz="2000" dirty="0" err="1">
                <a:solidFill>
                  <a:srgbClr val="002B58"/>
                </a:solidFill>
                <a:latin typeface="Helvetica" pitchFamily="2" charset="0"/>
              </a:rPr>
              <a:t>getName</a:t>
            </a:r>
            <a:r>
              <a:rPr lang="pl-PL" sz="2000" dirty="0">
                <a:solidFill>
                  <a:srgbClr val="002B58"/>
                </a:solidFill>
                <a:latin typeface="Helvetica" pitchFamily="2" charset="0"/>
              </a:rPr>
              <a:t>()</a:t>
            </a:r>
          </a:p>
        </p:txBody>
      </p:sp>
    </p:spTree>
    <p:extLst>
      <p:ext uri="{BB962C8B-B14F-4D97-AF65-F5344CB8AC3E}">
        <p14:creationId xmlns:p14="http://schemas.microsoft.com/office/powerpoint/2010/main" val="3808152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2. Wprowadzenie</a:t>
            </a:r>
          </a:p>
        </p:txBody>
      </p:sp>
    </p:spTree>
    <p:extLst>
      <p:ext uri="{BB962C8B-B14F-4D97-AF65-F5344CB8AC3E}">
        <p14:creationId xmlns:p14="http://schemas.microsoft.com/office/powerpoint/2010/main" val="2464487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8.6.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946361" y="1396772"/>
            <a:ext cx="8113346" cy="378565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Upewnij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się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że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dodajesz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zależność</a:t>
            </a:r>
            <a:r>
              <a:rPr lang="de-DE" sz="1600" dirty="0">
                <a:latin typeface="Helvetica" panose="020B0604020202020204" pitchFamily="34" charset="0"/>
                <a:cs typeface="Helvetica" panose="020B0604020202020204" pitchFamily="34" charset="0"/>
              </a:rPr>
              <a:t> Spring AOP</a:t>
            </a:r>
            <a:r>
              <a:rPr lang="pl-PL" sz="1600" dirty="0">
                <a:latin typeface="Helvetica" panose="020B0604020202020204" pitchFamily="34" charset="0"/>
                <a:cs typeface="Helvetica" panose="020B0604020202020204" pitchFamily="34" charset="0"/>
              </a:rPr>
              <a:t> – Możesz dodać Spring AOP do istniejącego projektu </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klasę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pakiecie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com.example.demo.aop</a:t>
            </a:r>
            <a:r>
              <a:rPr lang="de-DE" sz="1600" dirty="0">
                <a:latin typeface="Helvetica" panose="020B0604020202020204" pitchFamily="34" charset="0"/>
                <a:cs typeface="Helvetica" panose="020B0604020202020204" pitchFamily="34" charset="0"/>
              </a:rPr>
              <a:t>. Ta </a:t>
            </a:r>
            <a:r>
              <a:rPr lang="de-DE" sz="1600" dirty="0" err="1">
                <a:latin typeface="Helvetica" panose="020B0604020202020204" pitchFamily="34" charset="0"/>
                <a:cs typeface="Helvetica" panose="020B0604020202020204" pitchFamily="34" charset="0"/>
              </a:rPr>
              <a:t>klasa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zawierać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aspekty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a:latin typeface="Helvetica" panose="020B0604020202020204" pitchFamily="34" charset="0"/>
                <a:cs typeface="Helvetica" panose="020B0604020202020204" pitchFamily="34" charset="0"/>
              </a:rPr>
              <a:t>W </a:t>
            </a:r>
            <a:r>
              <a:rPr lang="de-DE" sz="1600" dirty="0" err="1">
                <a:latin typeface="Helvetica" panose="020B0604020202020204" pitchFamily="34" charset="0"/>
                <a:cs typeface="Helvetica" panose="020B0604020202020204" pitchFamily="34" charset="0"/>
              </a:rPr>
              <a:t>klasie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pointcut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pasuje</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wszystkich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publicznych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Możesz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to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zrobić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wyrażenia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execution</a:t>
            </a:r>
            <a:r>
              <a:rPr lang="de-DE" sz="1600" dirty="0">
                <a:latin typeface="Helvetica" panose="020B0604020202020204" pitchFamily="34" charset="0"/>
                <a:cs typeface="Helvetica" panose="020B0604020202020204" pitchFamily="34" charset="0"/>
              </a:rPr>
              <a:t>(</a:t>
            </a:r>
            <a:r>
              <a:rPr lang="de-DE" sz="1600" dirty="0" err="1">
                <a:latin typeface="Helvetica" panose="020B0604020202020204" pitchFamily="34" charset="0"/>
                <a:cs typeface="Helvetica" panose="020B0604020202020204" pitchFamily="34" charset="0"/>
              </a:rPr>
              <a:t>public</a:t>
            </a:r>
            <a:r>
              <a:rPr lang="de-DE" sz="1600" dirty="0">
                <a:latin typeface="Helvetica" panose="020B0604020202020204" pitchFamily="34" charset="0"/>
                <a:cs typeface="Helvetica" panose="020B0604020202020204" pitchFamily="34" charset="0"/>
              </a:rPr>
              <a:t> * *(..)).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advice</a:t>
            </a:r>
            <a:r>
              <a:rPr lang="de-DE" sz="1600" dirty="0">
                <a:latin typeface="Helvetica" panose="020B0604020202020204" pitchFamily="34" charset="0"/>
                <a:cs typeface="Helvetica" panose="020B0604020202020204" pitchFamily="34" charset="0"/>
              </a:rPr>
              <a:t>) @Before,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przed </a:t>
            </a:r>
            <a:r>
              <a:rPr lang="de-DE" sz="1600" dirty="0" err="1">
                <a:latin typeface="Helvetica" panose="020B0604020202020204" pitchFamily="34" charset="0"/>
                <a:cs typeface="Helvetica" panose="020B0604020202020204" pitchFamily="34" charset="0"/>
              </a:rPr>
              <a:t>wywołaniem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poradzie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JoinPoint</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uzyskania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informacji</a:t>
            </a:r>
            <a:r>
              <a:rPr lang="de-DE" sz="1600" dirty="0">
                <a:latin typeface="Helvetica" panose="020B0604020202020204" pitchFamily="34" charset="0"/>
                <a:cs typeface="Helvetica" panose="020B0604020202020204" pitchFamily="34" charset="0"/>
              </a:rPr>
              <a:t> o </a:t>
            </a:r>
            <a:r>
              <a:rPr lang="de-DE" sz="1600" dirty="0" err="1">
                <a:latin typeface="Helvetica" panose="020B0604020202020204" pitchFamily="34" charset="0"/>
                <a:cs typeface="Helvetica" panose="020B0604020202020204" pitchFamily="34" charset="0"/>
              </a:rPr>
              <a:t>wywołanej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metodzie</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@After,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wywołaniu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kilka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kontrolerów</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serwisów</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systemu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logowania</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Uruchom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aplikację</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sprawdź</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czy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poprawnie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rejestrowane</a:t>
            </a:r>
            <a:r>
              <a:rPr lang="de-DE" sz="16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1418733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9. Spring Email </a:t>
            </a:r>
          </a:p>
        </p:txBody>
      </p:sp>
      <p:sp>
        <p:nvSpPr>
          <p:cNvPr id="13" name="TextBox 12">
            <a:extLst>
              <a:ext uri="{FF2B5EF4-FFF2-40B4-BE49-F238E27FC236}">
                <a16:creationId xmlns:a16="http://schemas.microsoft.com/office/drawing/2014/main" id="{A88AF835-F3E2-46FC-FAEA-F2C067938AB6}"/>
              </a:ext>
            </a:extLst>
          </p:cNvPr>
          <p:cNvSpPr txBox="1"/>
          <p:nvPr/>
        </p:nvSpPr>
        <p:spPr>
          <a:xfrm>
            <a:off x="8153400" y="5498068"/>
            <a:ext cx="3581400" cy="369332"/>
          </a:xfrm>
          <a:prstGeom prst="rect">
            <a:avLst/>
          </a:prstGeom>
          <a:noFill/>
        </p:spPr>
        <p:txBody>
          <a:bodyPr wrap="square">
            <a:spAutoFit/>
          </a:bodyPr>
          <a:lstStyle/>
          <a:p>
            <a:r>
              <a:rPr lang="en-US">
                <a:hlinkClick r:id="rId6"/>
              </a:rPr>
              <a:t>Guide to Spring Email | </a:t>
            </a:r>
            <a:r>
              <a:rPr lang="en-US" err="1">
                <a:hlinkClick r:id="rId6"/>
              </a:rPr>
              <a:t>Baeldung</a:t>
            </a:r>
            <a:endParaRPr lang="de-DE"/>
          </a:p>
        </p:txBody>
      </p:sp>
    </p:spTree>
    <p:extLst>
      <p:ext uri="{BB962C8B-B14F-4D97-AF65-F5344CB8AC3E}">
        <p14:creationId xmlns:p14="http://schemas.microsoft.com/office/powerpoint/2010/main" val="344881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9.1. Spring Email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3638881"/>
          </a:xfrm>
          <a:prstGeom prst="rect">
            <a:avLst/>
          </a:prstGeom>
          <a:noFill/>
        </p:spPr>
        <p:txBody>
          <a:bodyPr wrap="square">
            <a:spAutoFit/>
          </a:bodyPr>
          <a:lstStyle/>
          <a:p>
            <a:pPr>
              <a:lnSpc>
                <a:spcPct val="150000"/>
              </a:lnSpc>
            </a:pPr>
            <a:r>
              <a:rPr lang="pl-PL" b="1" dirty="0">
                <a:solidFill>
                  <a:srgbClr val="002B58"/>
                </a:solidFill>
                <a:latin typeface="Helvetica" panose="020B0604020202020204" pitchFamily="34" charset="0"/>
                <a:cs typeface="Helvetica" panose="020B0604020202020204" pitchFamily="34" charset="0"/>
              </a:rPr>
              <a:t>Spring </a:t>
            </a:r>
            <a:r>
              <a:rPr lang="pl-PL" dirty="0">
                <a:solidFill>
                  <a:srgbClr val="002B58"/>
                </a:solidFill>
                <a:latin typeface="Helvetica" panose="020B0604020202020204" pitchFamily="34" charset="0"/>
                <a:cs typeface="Helvetica" panose="020B0604020202020204" pitchFamily="34" charset="0"/>
              </a:rPr>
              <a:t>zapewnia wsparcie dla obsługi wiadomości email</a:t>
            </a:r>
          </a:p>
          <a:p>
            <a:pPr>
              <a:lnSpc>
                <a:spcPct val="150000"/>
              </a:lnSpc>
            </a:pPr>
            <a:endParaRPr lang="pl-PL" b="1"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Wysłanie maila z metody wymaga wstrzyknięcia beana </a:t>
            </a:r>
            <a:r>
              <a:rPr lang="pl-PL" dirty="0" err="1">
                <a:solidFill>
                  <a:srgbClr val="002B58"/>
                </a:solidFill>
                <a:latin typeface="Helvetica" panose="020B0604020202020204" pitchFamily="34" charset="0"/>
                <a:cs typeface="Helvetica" panose="020B0604020202020204" pitchFamily="34" charset="0"/>
              </a:rPr>
              <a:t>JavaMailSender</a:t>
            </a:r>
            <a:r>
              <a:rPr lang="pl-PL" dirty="0">
                <a:solidFill>
                  <a:srgbClr val="002B58"/>
                </a:solidFill>
                <a:latin typeface="Helvetica" panose="020B0604020202020204" pitchFamily="34" charset="0"/>
                <a:cs typeface="Helvetica" panose="020B0604020202020204" pitchFamily="34" charset="0"/>
              </a:rPr>
              <a:t> i wywołaniu na nim metody </a:t>
            </a:r>
            <a:r>
              <a:rPr lang="pl-PL" dirty="0" err="1">
                <a:solidFill>
                  <a:srgbClr val="002B58"/>
                </a:solidFill>
                <a:latin typeface="Helvetica" panose="020B0604020202020204" pitchFamily="34" charset="0"/>
                <a:cs typeface="Helvetica" panose="020B0604020202020204" pitchFamily="34" charset="0"/>
              </a:rPr>
              <a:t>send</a:t>
            </a:r>
            <a:r>
              <a:rPr lang="pl-PL" dirty="0">
                <a:solidFill>
                  <a:srgbClr val="002B58"/>
                </a:solidFill>
                <a:latin typeface="Helvetica" panose="020B0604020202020204" pitchFamily="34" charset="0"/>
                <a:cs typeface="Helvetica" panose="020B0604020202020204" pitchFamily="34" charset="0"/>
              </a:rPr>
              <a:t>(...) przekazując stworzony obiekt typu </a:t>
            </a:r>
            <a:r>
              <a:rPr lang="pl-PL" dirty="0" err="1">
                <a:solidFill>
                  <a:srgbClr val="002B58"/>
                </a:solidFill>
                <a:latin typeface="Helvetica" panose="020B0604020202020204" pitchFamily="34" charset="0"/>
                <a:cs typeface="Helvetica" panose="020B0604020202020204" pitchFamily="34" charset="0"/>
              </a:rPr>
              <a:t>SimpleMailMessage</a:t>
            </a:r>
            <a:r>
              <a:rPr lang="pl-PL" dirty="0">
                <a:solidFill>
                  <a:srgbClr val="002B58"/>
                </a:solidFill>
                <a:latin typeface="Helvetica" panose="020B0604020202020204" pitchFamily="34" charset="0"/>
                <a:cs typeface="Helvetica" panose="020B0604020202020204" pitchFamily="34" charset="0"/>
              </a:rPr>
              <a:t>, pozwalającego na określenie m.in.: tematu, odbiorcy i tekstu wiadomości lub </a:t>
            </a:r>
            <a:r>
              <a:rPr lang="pl-PL" dirty="0" err="1">
                <a:solidFill>
                  <a:srgbClr val="002B58"/>
                </a:solidFill>
                <a:latin typeface="Helvetica" panose="020B0604020202020204" pitchFamily="34" charset="0"/>
                <a:cs typeface="Helvetica" panose="020B0604020202020204" pitchFamily="34" charset="0"/>
              </a:rPr>
              <a:t>MimeMessage</a:t>
            </a:r>
            <a:r>
              <a:rPr lang="pl-PL" dirty="0">
                <a:solidFill>
                  <a:srgbClr val="002B58"/>
                </a:solidFill>
                <a:latin typeface="Helvetica" panose="020B0604020202020204" pitchFamily="34" charset="0"/>
                <a:cs typeface="Helvetica" panose="020B0604020202020204" pitchFamily="34" charset="0"/>
              </a:rPr>
              <a:t> dającego również możliwość wysłania załączników.</a:t>
            </a:r>
          </a:p>
          <a:p>
            <a:pPr>
              <a:lnSpc>
                <a:spcPct val="150000"/>
              </a:lnSpc>
            </a:pPr>
            <a:endParaRPr lang="de-DE" sz="1100" i="1"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34184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9.2. Spring Email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5355312"/>
          </a:xfrm>
          <a:prstGeom prst="rect">
            <a:avLst/>
          </a:prstGeom>
          <a:noFill/>
        </p:spPr>
        <p:txBody>
          <a:bodyPr wrap="square">
            <a:spAutoFit/>
          </a:bodyPr>
          <a:lstStyle/>
          <a:p>
            <a:r>
              <a:rPr lang="pl-PL" dirty="0">
                <a:solidFill>
                  <a:srgbClr val="002B58"/>
                </a:solidFill>
              </a:rPr>
              <a:t>W przypadku projektów Spring </a:t>
            </a:r>
            <a:r>
              <a:rPr lang="pl-PL" dirty="0" err="1">
                <a:solidFill>
                  <a:srgbClr val="002B58"/>
                </a:solidFill>
              </a:rPr>
              <a:t>Boot</a:t>
            </a:r>
            <a:endParaRPr lang="pl-PL" dirty="0">
              <a:solidFill>
                <a:srgbClr val="002B58"/>
              </a:solidFill>
            </a:endParaRPr>
          </a:p>
          <a:p>
            <a:endParaRPr lang="pl-PL" dirty="0">
              <a:solidFill>
                <a:srgbClr val="002B58"/>
              </a:solidFill>
            </a:endParaRPr>
          </a:p>
          <a:p>
            <a:r>
              <a:rPr lang="pl-PL" dirty="0">
                <a:solidFill>
                  <a:srgbClr val="002B58"/>
                </a:solidFill>
              </a:rPr>
              <a:t>1. Dodaj w </a:t>
            </a:r>
            <a:r>
              <a:rPr lang="pl-PL" dirty="0" err="1">
                <a:solidFill>
                  <a:srgbClr val="002B58"/>
                </a:solidFill>
              </a:rPr>
              <a:t>pom.xml</a:t>
            </a:r>
            <a:r>
              <a:rPr lang="pl-PL" dirty="0">
                <a:solidFill>
                  <a:srgbClr val="002B58"/>
                </a:solidFill>
              </a:rPr>
              <a:t>:</a:t>
            </a:r>
          </a:p>
          <a:p>
            <a:r>
              <a:rPr lang="pl-PL" dirty="0">
                <a:solidFill>
                  <a:srgbClr val="002B58"/>
                </a:solidFill>
              </a:rPr>
              <a:t>	</a:t>
            </a:r>
          </a:p>
          <a:p>
            <a:r>
              <a:rPr lang="pl-PL" dirty="0">
                <a:solidFill>
                  <a:srgbClr val="002B58"/>
                </a:solidFill>
              </a:rPr>
              <a:t>	&lt;</a:t>
            </a:r>
            <a:r>
              <a:rPr lang="pl-PL" dirty="0" err="1">
                <a:solidFill>
                  <a:srgbClr val="002B58"/>
                </a:solidFill>
              </a:rPr>
              <a:t>dependency</a:t>
            </a:r>
            <a:r>
              <a:rPr lang="pl-PL" dirty="0">
                <a:solidFill>
                  <a:srgbClr val="002B58"/>
                </a:solidFill>
              </a:rPr>
              <a:t>&gt;</a:t>
            </a:r>
          </a:p>
          <a:p>
            <a:r>
              <a:rPr lang="pl-PL" dirty="0">
                <a:solidFill>
                  <a:srgbClr val="002B58"/>
                </a:solidFill>
              </a:rPr>
              <a:t>		&lt;</a:t>
            </a:r>
            <a:r>
              <a:rPr lang="pl-PL" dirty="0" err="1">
                <a:solidFill>
                  <a:srgbClr val="002B58"/>
                </a:solidFill>
              </a:rPr>
              <a:t>groupId</a:t>
            </a:r>
            <a:r>
              <a:rPr lang="pl-PL" dirty="0">
                <a:solidFill>
                  <a:srgbClr val="002B58"/>
                </a:solidFill>
              </a:rPr>
              <a:t>&gt;</a:t>
            </a:r>
            <a:r>
              <a:rPr lang="pl-PL" dirty="0" err="1">
                <a:solidFill>
                  <a:srgbClr val="002B58"/>
                </a:solidFill>
              </a:rPr>
              <a:t>org.springframework.boot</a:t>
            </a:r>
            <a:r>
              <a:rPr lang="pl-PL" dirty="0">
                <a:solidFill>
                  <a:srgbClr val="002B58"/>
                </a:solidFill>
              </a:rPr>
              <a:t>&lt;/</a:t>
            </a:r>
            <a:r>
              <a:rPr lang="pl-PL" dirty="0" err="1">
                <a:solidFill>
                  <a:srgbClr val="002B58"/>
                </a:solidFill>
              </a:rPr>
              <a:t>groupId</a:t>
            </a:r>
            <a:r>
              <a:rPr lang="pl-PL" dirty="0">
                <a:solidFill>
                  <a:srgbClr val="002B58"/>
                </a:solidFill>
              </a:rPr>
              <a:t>&gt;</a:t>
            </a:r>
          </a:p>
          <a:p>
            <a:r>
              <a:rPr lang="pl-PL" dirty="0">
                <a:solidFill>
                  <a:srgbClr val="002B58"/>
                </a:solidFill>
              </a:rPr>
              <a:t>		&lt;</a:t>
            </a:r>
            <a:r>
              <a:rPr lang="pl-PL" dirty="0" err="1">
                <a:solidFill>
                  <a:srgbClr val="002B58"/>
                </a:solidFill>
              </a:rPr>
              <a:t>artifactId</a:t>
            </a:r>
            <a:r>
              <a:rPr lang="pl-PL" dirty="0">
                <a:solidFill>
                  <a:srgbClr val="002B58"/>
                </a:solidFill>
              </a:rPr>
              <a:t>&gt;spring-</a:t>
            </a:r>
            <a:r>
              <a:rPr lang="pl-PL" dirty="0" err="1">
                <a:solidFill>
                  <a:srgbClr val="002B58"/>
                </a:solidFill>
              </a:rPr>
              <a:t>boot</a:t>
            </a:r>
            <a:r>
              <a:rPr lang="pl-PL" dirty="0">
                <a:solidFill>
                  <a:srgbClr val="002B58"/>
                </a:solidFill>
              </a:rPr>
              <a:t>-starter-mail&lt;/</a:t>
            </a:r>
            <a:r>
              <a:rPr lang="pl-PL" dirty="0" err="1">
                <a:solidFill>
                  <a:srgbClr val="002B58"/>
                </a:solidFill>
              </a:rPr>
              <a:t>artifactId</a:t>
            </a:r>
            <a:r>
              <a:rPr lang="pl-PL" dirty="0">
                <a:solidFill>
                  <a:srgbClr val="002B58"/>
                </a:solidFill>
              </a:rPr>
              <a:t>&gt; 	</a:t>
            </a:r>
          </a:p>
          <a:p>
            <a:r>
              <a:rPr lang="pl-PL" dirty="0">
                <a:solidFill>
                  <a:srgbClr val="002B58"/>
                </a:solidFill>
              </a:rPr>
              <a:t>	&lt;/</a:t>
            </a:r>
            <a:r>
              <a:rPr lang="pl-PL" dirty="0" err="1">
                <a:solidFill>
                  <a:srgbClr val="002B58"/>
                </a:solidFill>
              </a:rPr>
              <a:t>dependency</a:t>
            </a:r>
            <a:r>
              <a:rPr lang="pl-PL" dirty="0">
                <a:solidFill>
                  <a:srgbClr val="002B58"/>
                </a:solidFill>
              </a:rPr>
              <a:t>&gt;</a:t>
            </a:r>
          </a:p>
          <a:p>
            <a:endParaRPr lang="pl-PL" dirty="0">
              <a:solidFill>
                <a:srgbClr val="002B58"/>
              </a:solidFill>
            </a:endParaRPr>
          </a:p>
          <a:p>
            <a:r>
              <a:rPr lang="pl-PL" dirty="0">
                <a:solidFill>
                  <a:srgbClr val="002B58"/>
                </a:solidFill>
              </a:rPr>
              <a:t>2. Skonfiguruj kilka </a:t>
            </a:r>
            <a:r>
              <a:rPr lang="pl-PL" dirty="0" err="1">
                <a:solidFill>
                  <a:srgbClr val="002B58"/>
                </a:solidFill>
              </a:rPr>
              <a:t>właśności</a:t>
            </a:r>
            <a:r>
              <a:rPr lang="pl-PL" dirty="0">
                <a:solidFill>
                  <a:srgbClr val="002B58"/>
                </a:solidFill>
              </a:rPr>
              <a:t> w pliku </a:t>
            </a:r>
            <a:r>
              <a:rPr lang="pl-PL" dirty="0" err="1">
                <a:solidFill>
                  <a:srgbClr val="002B58"/>
                </a:solidFill>
              </a:rPr>
              <a:t>application.properties</a:t>
            </a:r>
            <a:endParaRPr lang="pl-PL" dirty="0">
              <a:solidFill>
                <a:srgbClr val="002B58"/>
              </a:solidFill>
            </a:endParaRPr>
          </a:p>
          <a:p>
            <a:endParaRPr lang="pl-PL" dirty="0">
              <a:solidFill>
                <a:srgbClr val="002B58"/>
              </a:solidFill>
            </a:endParaRPr>
          </a:p>
          <a:p>
            <a:r>
              <a:rPr lang="pl-PL" dirty="0">
                <a:solidFill>
                  <a:srgbClr val="002B58"/>
                </a:solidFill>
              </a:rPr>
              <a:t>spring.mail.host=smtp.gmail.com</a:t>
            </a:r>
          </a:p>
          <a:p>
            <a:r>
              <a:rPr lang="pl-PL" dirty="0" err="1">
                <a:solidFill>
                  <a:srgbClr val="002B58"/>
                </a:solidFill>
              </a:rPr>
              <a:t>spring.mail.port</a:t>
            </a:r>
            <a:r>
              <a:rPr lang="pl-PL" dirty="0">
                <a:solidFill>
                  <a:srgbClr val="002B58"/>
                </a:solidFill>
              </a:rPr>
              <a:t>=587</a:t>
            </a:r>
          </a:p>
          <a:p>
            <a:r>
              <a:rPr lang="pl-PL" dirty="0" err="1">
                <a:solidFill>
                  <a:srgbClr val="002B58"/>
                </a:solidFill>
              </a:rPr>
              <a:t>spring.mail.username</a:t>
            </a:r>
            <a:r>
              <a:rPr lang="pl-PL" dirty="0">
                <a:solidFill>
                  <a:srgbClr val="002B58"/>
                </a:solidFill>
              </a:rPr>
              <a:t>=&lt;login </a:t>
            </a:r>
            <a:r>
              <a:rPr lang="pl-PL" dirty="0" err="1">
                <a:solidFill>
                  <a:srgbClr val="002B58"/>
                </a:solidFill>
              </a:rPr>
              <a:t>user</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spring.mail.password</a:t>
            </a:r>
            <a:r>
              <a:rPr lang="pl-PL" dirty="0">
                <a:solidFill>
                  <a:srgbClr val="002B58"/>
                </a:solidFill>
              </a:rPr>
              <a:t>=&lt;login </a:t>
            </a:r>
            <a:r>
              <a:rPr lang="pl-PL" dirty="0" err="1">
                <a:solidFill>
                  <a:srgbClr val="002B58"/>
                </a:solidFill>
              </a:rPr>
              <a:t>password</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spring.mail.properties.mail.smtp.auth</a:t>
            </a:r>
            <a:r>
              <a:rPr lang="pl-PL" dirty="0">
                <a:solidFill>
                  <a:srgbClr val="002B58"/>
                </a:solidFill>
              </a:rPr>
              <a:t>=</a:t>
            </a:r>
            <a:r>
              <a:rPr lang="pl-PL" dirty="0" err="1">
                <a:solidFill>
                  <a:srgbClr val="002B58"/>
                </a:solidFill>
              </a:rPr>
              <a:t>true</a:t>
            </a:r>
            <a:endParaRPr lang="pl-PL" dirty="0">
              <a:solidFill>
                <a:srgbClr val="002B58"/>
              </a:solidFill>
            </a:endParaRPr>
          </a:p>
          <a:p>
            <a:r>
              <a:rPr lang="pl-PL" dirty="0" err="1">
                <a:solidFill>
                  <a:srgbClr val="002B58"/>
                </a:solidFill>
              </a:rPr>
              <a:t>spring.mail.properties.mail.smtp.starttls.enable</a:t>
            </a:r>
            <a:r>
              <a:rPr lang="pl-PL" dirty="0">
                <a:solidFill>
                  <a:srgbClr val="002B58"/>
                </a:solidFill>
              </a:rPr>
              <a:t>=</a:t>
            </a:r>
            <a:r>
              <a:rPr lang="pl-PL" dirty="0" err="1">
                <a:solidFill>
                  <a:srgbClr val="002B58"/>
                </a:solidFill>
              </a:rPr>
              <a:t>true</a:t>
            </a:r>
            <a:endParaRPr lang="pl-PL" dirty="0">
              <a:solidFill>
                <a:srgbClr val="002B58"/>
              </a:solidFill>
            </a:endParaRPr>
          </a:p>
          <a:p>
            <a:endParaRPr lang="pl-PL" dirty="0">
              <a:solidFill>
                <a:srgbClr val="002B58"/>
              </a:solidFill>
            </a:endParaRPr>
          </a:p>
          <a:p>
            <a:endParaRPr lang="pl-PL" dirty="0">
              <a:solidFill>
                <a:srgbClr val="002B58"/>
              </a:solidFill>
            </a:endParaRPr>
          </a:p>
        </p:txBody>
      </p:sp>
    </p:spTree>
    <p:extLst>
      <p:ext uri="{BB962C8B-B14F-4D97-AF65-F5344CB8AC3E}">
        <p14:creationId xmlns:p14="http://schemas.microsoft.com/office/powerpoint/2010/main" val="303240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9.3. Spring Email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181588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Załóż konto na </a:t>
            </a:r>
            <a:r>
              <a:rPr lang="pl-PL" sz="1600" dirty="0" err="1">
                <a:latin typeface="Helvetica" panose="020B0604020202020204" pitchFamily="34" charset="0"/>
                <a:cs typeface="Helvetica" panose="020B0604020202020204" pitchFamily="34" charset="0"/>
              </a:rPr>
              <a:t>mailtrap</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Spring Email (</a:t>
            </a:r>
            <a:r>
              <a:rPr lang="pl-PL" sz="1600" dirty="0" err="1">
                <a:latin typeface="Helvetica" panose="020B0604020202020204" pitchFamily="34" charset="0"/>
                <a:cs typeface="Helvetica" panose="020B0604020202020204" pitchFamily="34" charset="0"/>
              </a:rPr>
              <a:t>application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properties</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Przygotuj dowolnie wybrany Service do wysyłki e-mail (może być z wykorzystaniem Spring </a:t>
            </a:r>
            <a:r>
              <a:rPr lang="pl-PL" sz="1600" dirty="0" err="1">
                <a:latin typeface="Helvetica" panose="020B0604020202020204" pitchFamily="34" charset="0"/>
                <a:cs typeface="Helvetica" panose="020B0604020202020204" pitchFamily="34" charset="0"/>
              </a:rPr>
              <a:t>Listener</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Zweryfikuj czy E-mail został poprawnie wysłany.</a:t>
            </a:r>
          </a:p>
        </p:txBody>
      </p:sp>
    </p:spTree>
    <p:extLst>
      <p:ext uri="{BB962C8B-B14F-4D97-AF65-F5344CB8AC3E}">
        <p14:creationId xmlns:p14="http://schemas.microsoft.com/office/powerpoint/2010/main" val="23158708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10. Spring </a:t>
            </a:r>
            <a:r>
              <a:rPr lang="pl-PL" sz="2800" b="1" dirty="0" err="1">
                <a:latin typeface="Helvetica" panose="020B0604020202020204" pitchFamily="34" charset="0"/>
                <a:cs typeface="Helvetica" panose="020B0604020202020204" pitchFamily="34" charset="0"/>
              </a:rPr>
              <a:t>Scheduling</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07176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10.1. Spring </a:t>
            </a:r>
            <a:r>
              <a:rPr lang="pl-PL" sz="2900" dirty="0" err="1">
                <a:solidFill>
                  <a:srgbClr val="002C58"/>
                </a:solidFill>
                <a:latin typeface="Helvetica" pitchFamily="2" charset="0"/>
                <a:ea typeface="+mn-ea"/>
                <a:cs typeface="+mn-cs"/>
              </a:rPr>
              <a:t>Scheduling</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139321"/>
          </a:xfrm>
          <a:prstGeom prst="rect">
            <a:avLst/>
          </a:prstGeom>
          <a:noFill/>
        </p:spPr>
        <p:txBody>
          <a:bodyPr wrap="square">
            <a:spAutoFit/>
          </a:bodyPr>
          <a:lstStyle/>
          <a:p>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zapewnia wsparcie dla wykonywania zaplanowanych zadań</a:t>
            </a:r>
          </a:p>
          <a:p>
            <a:endParaRPr lang="pl-PL" dirty="0">
              <a:solidFill>
                <a:srgbClr val="002B58"/>
              </a:solidFill>
              <a:latin typeface="Helvetica" panose="020B0604020202020204" pitchFamily="34" charset="0"/>
              <a:cs typeface="Helvetica" panose="020B0604020202020204" pitchFamily="34" charset="0"/>
            </a:endParaRPr>
          </a:p>
          <a:p>
            <a:r>
              <a:rPr lang="pl-PL" dirty="0">
                <a:solidFill>
                  <a:srgbClr val="002B58"/>
                </a:solidFill>
                <a:latin typeface="Helvetica" panose="020B0604020202020204" pitchFamily="34" charset="0"/>
                <a:cs typeface="Helvetica" panose="020B0604020202020204" pitchFamily="34" charset="0"/>
              </a:rPr>
              <a:t>Jest częścią modułu </a:t>
            </a:r>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a:t>
            </a:r>
            <a:r>
              <a:rPr lang="pl-PL" b="1" dirty="0" err="1">
                <a:solidFill>
                  <a:srgbClr val="002B58"/>
                </a:solidFill>
                <a:latin typeface="Helvetica" panose="020B0604020202020204" pitchFamily="34" charset="0"/>
                <a:cs typeface="Helvetica" panose="020B0604020202020204" pitchFamily="34" charset="0"/>
              </a:rPr>
              <a:t>Context</a:t>
            </a:r>
            <a:endParaRPr lang="pl-PL" b="1" dirty="0">
              <a:solidFill>
                <a:srgbClr val="002B58"/>
              </a:solidFill>
              <a:latin typeface="Helvetica" panose="020B0604020202020204" pitchFamily="34" charset="0"/>
              <a:cs typeface="Helvetica" panose="020B0604020202020204" pitchFamily="34" charset="0"/>
            </a:endParaRPr>
          </a:p>
          <a:p>
            <a:endParaRPr lang="pl-PL" b="1" dirty="0">
              <a:solidFill>
                <a:srgbClr val="002B58"/>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Zaplanowanie zadania wymaga użycia adnotacji </a:t>
            </a:r>
            <a:r>
              <a:rPr lang="pl-PL" b="1" dirty="0">
                <a:solidFill>
                  <a:srgbClr val="002B58"/>
                </a:solidFill>
                <a:latin typeface="Helvetica" panose="020B0604020202020204" pitchFamily="34" charset="0"/>
                <a:cs typeface="Helvetica" panose="020B0604020202020204" pitchFamily="34" charset="0"/>
              </a:rPr>
              <a:t>@</a:t>
            </a:r>
            <a:r>
              <a:rPr lang="pl-PL" b="1" dirty="0" err="1">
                <a:solidFill>
                  <a:srgbClr val="002B58"/>
                </a:solidFill>
                <a:latin typeface="Helvetica" panose="020B0604020202020204" pitchFamily="34" charset="0"/>
                <a:cs typeface="Helvetica" panose="020B0604020202020204" pitchFamily="34" charset="0"/>
              </a:rPr>
              <a:t>Scheduled</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na poziomie metody, pozwalając na wyzwalanie funkcji w konkretnym, zaplanowanym momencie. Można użyć składni:</a:t>
            </a: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fixedDelay</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initialDelay</a:t>
            </a:r>
            <a:r>
              <a:rPr lang="de-DE" dirty="0">
                <a:solidFill>
                  <a:srgbClr val="002B58"/>
                </a:solidFill>
                <a:latin typeface="Helvetica" panose="020B0604020202020204" pitchFamily="34" charset="0"/>
                <a:cs typeface="Helvetica" panose="020B0604020202020204" pitchFamily="34" charset="0"/>
              </a:rPr>
              <a:t>=1000,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=5000)</a:t>
            </a:r>
            <a:r>
              <a:rPr lang="pl-PL" dirty="0">
                <a:solidFill>
                  <a:srgbClr val="002B58"/>
                </a:solidFill>
                <a:latin typeface="Helvetica" panose="020B0604020202020204" pitchFamily="34" charset="0"/>
                <a:cs typeface="Helvetica" panose="020B0604020202020204" pitchFamily="34" charset="0"/>
              </a:rPr>
              <a:t> – wykonanie pierwszego zadania opóźni o 1 sekundę i zadanie będzie wykonane co 5s</a:t>
            </a:r>
          </a:p>
        </p:txBody>
      </p:sp>
    </p:spTree>
    <p:extLst>
      <p:ext uri="{BB962C8B-B14F-4D97-AF65-F5344CB8AC3E}">
        <p14:creationId xmlns:p14="http://schemas.microsoft.com/office/powerpoint/2010/main" val="30775526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6BB875D6-F06F-B515-FC1A-DCBB76402FCF}"/>
              </a:ext>
            </a:extLst>
          </p:cNvPr>
          <p:cNvSpPr txBox="1"/>
          <p:nvPr/>
        </p:nvSpPr>
        <p:spPr>
          <a:xfrm>
            <a:off x="1810215" y="5060467"/>
            <a:ext cx="10363200" cy="276999"/>
          </a:xfrm>
          <a:prstGeom prst="rect">
            <a:avLst/>
          </a:prstGeom>
          <a:noFill/>
        </p:spPr>
        <p:txBody>
          <a:bodyPr wrap="square">
            <a:spAutoFit/>
          </a:bodyPr>
          <a:lstStyle/>
          <a:p>
            <a:r>
              <a:rPr lang="pl-PL" sz="1200" dirty="0">
                <a:latin typeface="Helvetica" panose="020B0604020202020204" pitchFamily="34" charset="0"/>
                <a:cs typeface="Helvetica" panose="020B0604020202020204" pitchFamily="34" charset="0"/>
              </a:rPr>
              <a:t>Źródło: https://docs.spring.io/spring-framework/docs/current/javadoc-api/org/springframework/scheduling/support/CronExpression.html</a:t>
            </a:r>
            <a:endParaRPr lang="de-DE" sz="1200" dirty="0">
              <a:latin typeface="Helvetica" panose="020B0604020202020204" pitchFamily="34" charset="0"/>
              <a:cs typeface="Helvetica" panose="020B0604020202020204" pitchFamily="34" charset="0"/>
            </a:endParaRPr>
          </a:p>
        </p:txBody>
      </p:sp>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1754326"/>
          </a:xfrm>
          <a:prstGeom prst="rect">
            <a:avLst/>
          </a:prstGeom>
          <a:noFill/>
        </p:spPr>
        <p:txBody>
          <a:bodyPr wrap="square">
            <a:spAutoFit/>
          </a:bodyPr>
          <a:lstStyle/>
          <a:p>
            <a:pPr marL="233363" lvl="1"/>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to potężne narzędzie używane w systemach Unix do harmonogramowania zadań (zwanych zadaniami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które mają być wykonywane w określonym czasie. </a:t>
            </a:r>
            <a:br>
              <a:rPr lang="pl-PL" dirty="0">
                <a:solidFill>
                  <a:srgbClr val="002B58"/>
                </a:solidFill>
                <a:latin typeface="Helvetica" panose="020B0604020202020204" pitchFamily="34" charset="0"/>
                <a:cs typeface="Helvetica" panose="020B0604020202020204" pitchFamily="34" charset="0"/>
              </a:rPr>
            </a:br>
            <a:r>
              <a:rPr lang="pl-PL" dirty="0">
                <a:solidFill>
                  <a:srgbClr val="002B58"/>
                </a:solidFill>
                <a:latin typeface="Helvetica" panose="020B0604020202020204" pitchFamily="34" charset="0"/>
                <a:cs typeface="Helvetica" panose="020B0604020202020204" pitchFamily="34" charset="0"/>
              </a:rPr>
              <a:t>Spring Framework oferuje wsparcie dla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za pomocą adnotacji @Scheduled.</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de-DE" dirty="0">
                <a:solidFill>
                  <a:srgbClr val="002B58"/>
                </a:solidFill>
                <a:latin typeface="Helvetica" panose="020B0604020202020204" pitchFamily="34" charset="0"/>
                <a:cs typeface="Helvetica" panose="020B0604020202020204" pitchFamily="34" charset="0"/>
              </a:rPr>
              <a:t>@Scheduled(cron=„</a:t>
            </a:r>
            <a:r>
              <a:rPr lang="pl-PL" dirty="0">
                <a:solidFill>
                  <a:srgbClr val="002B58"/>
                </a:solidFill>
                <a:latin typeface="Helvetica" panose="020B0604020202020204" pitchFamily="34" charset="0"/>
                <a:cs typeface="Helvetica" panose="020B0604020202020204" pitchFamily="34" charset="0"/>
              </a:rPr>
              <a:t>0 </a:t>
            </a:r>
            <a:r>
              <a:rPr lang="de-DE" dirty="0">
                <a:solidFill>
                  <a:srgbClr val="002B58"/>
                </a:solidFill>
                <a:latin typeface="Helvetica" panose="020B0604020202020204" pitchFamily="34" charset="0"/>
                <a:cs typeface="Helvetica" panose="020B0604020202020204" pitchFamily="34" charset="0"/>
              </a:rPr>
              <a:t>* * * * MON-FRI")</a:t>
            </a:r>
            <a:r>
              <a:rPr lang="pl-PL" dirty="0">
                <a:solidFill>
                  <a:srgbClr val="002B58"/>
                </a:solidFill>
                <a:latin typeface="Helvetica" panose="020B0604020202020204" pitchFamily="34" charset="0"/>
                <a:cs typeface="Helvetica" panose="020B0604020202020204" pitchFamily="34" charset="0"/>
              </a:rPr>
              <a:t> – zdefiniowany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pozwala na wykonywanie zadania od </a:t>
            </a:r>
            <a:r>
              <a:rPr lang="pl-PL" dirty="0" err="1">
                <a:solidFill>
                  <a:srgbClr val="002B58"/>
                </a:solidFill>
                <a:latin typeface="Helvetica" panose="020B0604020202020204" pitchFamily="34" charset="0"/>
                <a:cs typeface="Helvetica" panose="020B0604020202020204" pitchFamily="34" charset="0"/>
              </a:rPr>
              <a:t>pn</a:t>
            </a:r>
            <a:r>
              <a:rPr lang="pl-PL" dirty="0">
                <a:solidFill>
                  <a:srgbClr val="002B58"/>
                </a:solidFill>
                <a:latin typeface="Helvetica" panose="020B0604020202020204" pitchFamily="34" charset="0"/>
                <a:cs typeface="Helvetica" panose="020B0604020202020204" pitchFamily="34" charset="0"/>
              </a:rPr>
              <a:t> do </a:t>
            </a:r>
            <a:r>
              <a:rPr lang="pl-PL" dirty="0" err="1">
                <a:solidFill>
                  <a:srgbClr val="002B58"/>
                </a:solidFill>
                <a:latin typeface="Helvetica" panose="020B0604020202020204" pitchFamily="34" charset="0"/>
                <a:cs typeface="Helvetica" panose="020B0604020202020204" pitchFamily="34" charset="0"/>
              </a:rPr>
              <a:t>pt</a:t>
            </a:r>
            <a:r>
              <a:rPr lang="pl-PL" dirty="0">
                <a:solidFill>
                  <a:srgbClr val="002B58"/>
                </a:solidFill>
                <a:latin typeface="Helvetica" panose="020B0604020202020204" pitchFamily="34" charset="0"/>
                <a:cs typeface="Helvetica" panose="020B0604020202020204" pitchFamily="34" charset="0"/>
              </a:rPr>
              <a:t> co minutę</a:t>
            </a:r>
          </a:p>
        </p:txBody>
      </p:sp>
      <p:sp>
        <p:nvSpPr>
          <p:cNvPr id="15" name="Textfeld 14">
            <a:extLst>
              <a:ext uri="{FF2B5EF4-FFF2-40B4-BE49-F238E27FC236}">
                <a16:creationId xmlns:a16="http://schemas.microsoft.com/office/drawing/2014/main" id="{66F39D32-DD5C-56D7-6A49-6062532123F6}"/>
              </a:ext>
            </a:extLst>
          </p:cNvPr>
          <p:cNvSpPr txBox="1"/>
          <p:nvPr/>
        </p:nvSpPr>
        <p:spPr>
          <a:xfrm>
            <a:off x="838200" y="5358410"/>
            <a:ext cx="8877235" cy="646331"/>
          </a:xfrm>
          <a:prstGeom prst="rect">
            <a:avLst/>
          </a:prstGeom>
          <a:noFill/>
        </p:spPr>
        <p:txBody>
          <a:bodyPr wrap="square">
            <a:spAutoFit/>
          </a:bodyPr>
          <a:lstStyle/>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p:txBody>
      </p:sp>
      <p:pic>
        <p:nvPicPr>
          <p:cNvPr id="17" name="Grafik 16">
            <a:extLst>
              <a:ext uri="{FF2B5EF4-FFF2-40B4-BE49-F238E27FC236}">
                <a16:creationId xmlns:a16="http://schemas.microsoft.com/office/drawing/2014/main" id="{3A50CFF2-418D-3EF4-0248-D183D45CCEDD}"/>
              </a:ext>
            </a:extLst>
          </p:cNvPr>
          <p:cNvPicPr>
            <a:picLocks noChangeAspect="1"/>
          </p:cNvPicPr>
          <p:nvPr/>
        </p:nvPicPr>
        <p:blipFill>
          <a:blip r:embed="rId6"/>
          <a:stretch>
            <a:fillRect/>
          </a:stretch>
        </p:blipFill>
        <p:spPr>
          <a:xfrm>
            <a:off x="3398566" y="2524923"/>
            <a:ext cx="5391150" cy="2514600"/>
          </a:xfrm>
          <a:prstGeom prst="rect">
            <a:avLst/>
          </a:prstGeom>
        </p:spPr>
      </p:pic>
    </p:spTree>
    <p:extLst>
      <p:ext uri="{BB962C8B-B14F-4D97-AF65-F5344CB8AC3E}">
        <p14:creationId xmlns:p14="http://schemas.microsoft.com/office/powerpoint/2010/main" val="40269278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4524315"/>
          </a:xfrm>
          <a:prstGeom prst="rect">
            <a:avLst/>
          </a:prstGeom>
          <a:noFill/>
        </p:spPr>
        <p:txBody>
          <a:bodyPr wrap="square">
            <a:spAutoFit/>
          </a:bodyPr>
          <a:lstStyle/>
          <a:p>
            <a:pPr marL="233363" lvl="1"/>
            <a:r>
              <a:rPr lang="pl-PL" b="1" dirty="0">
                <a:solidFill>
                  <a:srgbClr val="002B58"/>
                </a:solidFill>
                <a:latin typeface="Helvetica" panose="020B0604020202020204" pitchFamily="34" charset="0"/>
                <a:cs typeface="Helvetica" panose="020B0604020202020204" pitchFamily="34" charset="0"/>
              </a:rPr>
              <a:t>Makra</a:t>
            </a:r>
            <a:r>
              <a:rPr lang="pl-PL" dirty="0">
                <a:solidFill>
                  <a:srgbClr val="002B58"/>
                </a:solidFill>
                <a:latin typeface="Helvetica" panose="020B0604020202020204" pitchFamily="34" charset="0"/>
                <a:cs typeface="Helvetica" panose="020B0604020202020204" pitchFamily="34" charset="0"/>
              </a:rPr>
              <a:t> Wyrażenia takie jak 0 0 * * * * są trudne do przeanalizowania przez ludzi, a zatem są trudne do naprawienia w przypadku błędów. Aby poprawić czytelność, Spring obsługuje teraz następujące makra, które reprezentują często używane sekwencje. Możesz użyć tych makr zamiast sześciocyfrowej wartości: @Scheduled(cron = "@</a:t>
            </a:r>
            <a:r>
              <a:rPr lang="pl-PL" dirty="0" err="1">
                <a:solidFill>
                  <a:srgbClr val="002B58"/>
                </a:solidFill>
                <a:latin typeface="Helvetica" panose="020B0604020202020204" pitchFamily="34" charset="0"/>
                <a:cs typeface="Helvetica" panose="020B0604020202020204" pitchFamily="34" charset="0"/>
              </a:rPr>
              <a:t>hourly</a:t>
            </a:r>
            <a:r>
              <a:rPr lang="pl-PL" dirty="0">
                <a:solidFill>
                  <a:srgbClr val="002B58"/>
                </a:solidFill>
                <a:latin typeface="Helvetica" panose="020B0604020202020204" pitchFamily="34" charset="0"/>
                <a:cs typeface="Helvetica" panose="020B0604020202020204" pitchFamily="34" charset="0"/>
              </a:rPr>
              <a:t>").</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pl-PL" dirty="0">
                <a:solidFill>
                  <a:srgbClr val="002B58"/>
                </a:solidFill>
                <a:latin typeface="Helvetica" panose="020B0604020202020204" pitchFamily="34" charset="0"/>
                <a:cs typeface="Helvetica" panose="020B0604020202020204" pitchFamily="34" charset="0"/>
              </a:rPr>
              <a:t>Makro | Znaczenie</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@yearly (</a:t>
            </a:r>
            <a:r>
              <a:rPr lang="pl-PL" b="1" dirty="0">
                <a:solidFill>
                  <a:srgbClr val="002B58"/>
                </a:solidFill>
                <a:latin typeface="Helvetica" panose="020B0604020202020204" pitchFamily="34" charset="0"/>
                <a:cs typeface="Helvetica" panose="020B0604020202020204" pitchFamily="34" charset="0"/>
              </a:rPr>
              <a:t> lub </a:t>
            </a:r>
            <a:r>
              <a:rPr lang="en-US" b="1" dirty="0">
                <a:solidFill>
                  <a:srgbClr val="002B58"/>
                </a:solidFill>
                <a:latin typeface="Helvetica" panose="020B0604020202020204" pitchFamily="34" charset="0"/>
                <a:cs typeface="Helvetica" panose="020B0604020202020204" pitchFamily="34" charset="0"/>
              </a:rPr>
              <a:t>@annually)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rok</a:t>
            </a:r>
            <a:r>
              <a:rPr lang="en-US" dirty="0">
                <a:solidFill>
                  <a:srgbClr val="002B58"/>
                </a:solidFill>
                <a:latin typeface="Helvetica" panose="020B0604020202020204" pitchFamily="34" charset="0"/>
                <a:cs typeface="Helvetica" panose="020B0604020202020204" pitchFamily="34" charset="0"/>
              </a:rPr>
              <a:t> (0 0 0 1 1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@monthly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miesiąc </a:t>
            </a:r>
            <a:r>
              <a:rPr lang="en-US" dirty="0">
                <a:solidFill>
                  <a:srgbClr val="002B58"/>
                </a:solidFill>
                <a:latin typeface="Helvetica" panose="020B0604020202020204" pitchFamily="34" charset="0"/>
                <a:cs typeface="Helvetica" panose="020B0604020202020204" pitchFamily="34" charset="0"/>
              </a:rPr>
              <a:t>(0 0 0 1 *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@weekly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tydzień </a:t>
            </a:r>
            <a:r>
              <a:rPr lang="en-US" dirty="0">
                <a:solidFill>
                  <a:srgbClr val="002B58"/>
                </a:solidFill>
                <a:latin typeface="Helvetica" panose="020B0604020202020204" pitchFamily="34" charset="0"/>
                <a:cs typeface="Helvetica" panose="020B0604020202020204" pitchFamily="34" charset="0"/>
              </a:rPr>
              <a:t>(0 0 0 * * 0)</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@daily (</a:t>
            </a:r>
            <a:r>
              <a:rPr lang="pl-PL" b="1" dirty="0">
                <a:solidFill>
                  <a:srgbClr val="002B58"/>
                </a:solidFill>
                <a:latin typeface="Helvetica" panose="020B0604020202020204" pitchFamily="34" charset="0"/>
                <a:cs typeface="Helvetica" panose="020B0604020202020204" pitchFamily="34" charset="0"/>
              </a:rPr>
              <a:t>lub</a:t>
            </a:r>
            <a:r>
              <a:rPr lang="en-US" b="1" dirty="0">
                <a:solidFill>
                  <a:srgbClr val="002B58"/>
                </a:solidFill>
                <a:latin typeface="Helvetica" panose="020B0604020202020204" pitchFamily="34" charset="0"/>
                <a:cs typeface="Helvetica" panose="020B0604020202020204" pitchFamily="34" charset="0"/>
              </a:rPr>
              <a:t> @midnight)</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dzień </a:t>
            </a:r>
            <a:r>
              <a:rPr lang="en-US" dirty="0">
                <a:solidFill>
                  <a:srgbClr val="002B58"/>
                </a:solidFill>
                <a:latin typeface="Helvetica" panose="020B0604020202020204" pitchFamily="34" charset="0"/>
                <a:cs typeface="Helvetica" panose="020B0604020202020204" pitchFamily="34" charset="0"/>
              </a:rPr>
              <a:t>(0 0 0 * * *), </a:t>
            </a:r>
            <a:endParaRPr lang="pl-PL" dirty="0">
              <a:solidFill>
                <a:srgbClr val="002B58"/>
              </a:solidFill>
              <a:latin typeface="Helvetica" panose="020B0604020202020204" pitchFamily="34" charset="0"/>
              <a:cs typeface="Helvetica" panose="020B0604020202020204" pitchFamily="34" charset="0"/>
            </a:endParaRP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@hourly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godzinę</a:t>
            </a:r>
            <a:r>
              <a:rPr lang="en-US" dirty="0">
                <a:solidFill>
                  <a:srgbClr val="002B58"/>
                </a:solidFill>
                <a:latin typeface="Helvetica" panose="020B0604020202020204" pitchFamily="34" charset="0"/>
                <a:cs typeface="Helvetica" panose="020B0604020202020204" pitchFamily="34" charset="0"/>
              </a:rPr>
              <a:t>, (0 0 * * * *)</a:t>
            </a:r>
            <a:endParaRPr lang="pl-PL" dirty="0">
              <a:solidFill>
                <a:srgbClr val="002B58"/>
              </a:solidFill>
              <a:latin typeface="Helvetica" panose="020B0604020202020204" pitchFamily="34" charset="0"/>
              <a:cs typeface="Helvetica" panose="020B0604020202020204" pitchFamily="34" charset="0"/>
            </a:endParaRPr>
          </a:p>
        </p:txBody>
      </p:sp>
      <p:sp>
        <p:nvSpPr>
          <p:cNvPr id="9" name="Textfeld 8">
            <a:extLst>
              <a:ext uri="{FF2B5EF4-FFF2-40B4-BE49-F238E27FC236}">
                <a16:creationId xmlns:a16="http://schemas.microsoft.com/office/drawing/2014/main" id="{FC99B9B9-CCA3-9AD6-746F-D9F866DD9093}"/>
              </a:ext>
            </a:extLst>
          </p:cNvPr>
          <p:cNvSpPr txBox="1"/>
          <p:nvPr/>
        </p:nvSpPr>
        <p:spPr>
          <a:xfrm>
            <a:off x="5644198" y="5920670"/>
            <a:ext cx="6094140" cy="276999"/>
          </a:xfrm>
          <a:prstGeom prst="rect">
            <a:avLst/>
          </a:prstGeom>
          <a:noFill/>
        </p:spPr>
        <p:txBody>
          <a:bodyPr wrap="square">
            <a:spAutoFit/>
          </a:bodyPr>
          <a:lstStyle/>
          <a:p>
            <a:r>
              <a:rPr lang="pl-PL" sz="1200" dirty="0"/>
              <a:t>Źródło: </a:t>
            </a:r>
            <a:r>
              <a:rPr lang="de-DE" sz="1200" dirty="0"/>
              <a:t>https://spring.io/blog/2020/11/10/new-in-spring-5-3-improved-cron-expressions</a:t>
            </a:r>
          </a:p>
        </p:txBody>
      </p:sp>
    </p:spTree>
    <p:extLst>
      <p:ext uri="{BB962C8B-B14F-4D97-AF65-F5344CB8AC3E}">
        <p14:creationId xmlns:p14="http://schemas.microsoft.com/office/powerpoint/2010/main" val="27430459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10.3.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646331"/>
          </a:xfrm>
          <a:prstGeom prst="rect">
            <a:avLst/>
          </a:prstGeom>
          <a:noFill/>
        </p:spPr>
        <p:txBody>
          <a:bodyPr wrap="square">
            <a:spAutoFit/>
          </a:bodyPr>
          <a:lstStyle/>
          <a:p>
            <a:r>
              <a:rPr lang="pl-PL" dirty="0">
                <a:solidFill>
                  <a:srgbClr val="002B58"/>
                </a:solidFill>
                <a:latin typeface="Helvetica" pitchFamily="2" charset="0"/>
              </a:rPr>
              <a:t>1. Pozwól springowi na wykrywanie adnotacji </a:t>
            </a:r>
            <a:r>
              <a:rPr lang="pl-PL" b="1" dirty="0">
                <a:solidFill>
                  <a:srgbClr val="002B58"/>
                </a:solidFill>
                <a:latin typeface="Helvetica" pitchFamily="2" charset="0"/>
              </a:rPr>
              <a:t>@</a:t>
            </a:r>
            <a:r>
              <a:rPr lang="pl-PL" b="1" dirty="0" err="1">
                <a:solidFill>
                  <a:srgbClr val="002B58"/>
                </a:solidFill>
                <a:latin typeface="Helvetica" pitchFamily="2" charset="0"/>
              </a:rPr>
              <a:t>Scheduled</a:t>
            </a:r>
            <a:r>
              <a:rPr lang="pl-PL" dirty="0">
                <a:solidFill>
                  <a:srgbClr val="002B58"/>
                </a:solidFill>
                <a:latin typeface="Helvetica" pitchFamily="2" charset="0"/>
              </a:rPr>
              <a:t> i obsługę zaplanowanych zadań (zaimportuj konfiguracje)</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815035" y="2295244"/>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EnableScheduling</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0865904"/>
      </p:ext>
    </p:extLst>
  </p:cSld>
  <p:clrMapOvr>
    <a:masterClrMapping/>
  </p:clrMapOvr>
</p:sld>
</file>

<file path=ppt/theme/theme1.xml><?xml version="1.0" encoding="utf-8"?>
<a:theme xmlns:a="http://schemas.openxmlformats.org/drawingml/2006/main" name="Office Theme">
  <a:themeElements>
    <a:clrScheme name="WSB OK (rgb)">
      <a:dk1>
        <a:srgbClr val="002C58"/>
      </a:dk1>
      <a:lt1>
        <a:srgbClr val="FFFFFF"/>
      </a:lt1>
      <a:dk2>
        <a:srgbClr val="4DC0E2"/>
      </a:dk2>
      <a:lt2>
        <a:srgbClr val="ACDCEB"/>
      </a:lt2>
      <a:accent1>
        <a:srgbClr val="DC4261"/>
      </a:accent1>
      <a:accent2>
        <a:srgbClr val="002243"/>
      </a:accent2>
      <a:accent3>
        <a:srgbClr val="003D7B"/>
      </a:accent3>
      <a:accent4>
        <a:srgbClr val="005AB3"/>
      </a:accent4>
      <a:accent5>
        <a:srgbClr val="0061C2"/>
      </a:accent5>
      <a:accent6>
        <a:srgbClr val="006BD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72EF9B-1EFB-BE4A-97F1-179CEE9F1758}">
  <we:reference id="wa200005566" version="3.0.0.2" store="pl-PL"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68F4F87017DF4D9CB87C537C3E9D72" ma:contentTypeVersion="9" ma:contentTypeDescription="Create a new document." ma:contentTypeScope="" ma:versionID="25a47176071ae4b965e6e422dcaf86f1">
  <xsd:schema xmlns:xsd="http://www.w3.org/2001/XMLSchema" xmlns:xs="http://www.w3.org/2001/XMLSchema" xmlns:p="http://schemas.microsoft.com/office/2006/metadata/properties" xmlns:ns2="56b89013-537d-4646-93f2-ea8c163dfe9c" xmlns:ns3="b6f9a9b9-7917-4bf6-b9f1-b76bd4c9a10d" targetNamespace="http://schemas.microsoft.com/office/2006/metadata/properties" ma:root="true" ma:fieldsID="46c88df00919d40f46990e235ceec1f9" ns2:_="" ns3:_="">
    <xsd:import namespace="56b89013-537d-4646-93f2-ea8c163dfe9c"/>
    <xsd:import namespace="b6f9a9b9-7917-4bf6-b9f1-b76bd4c9a10d"/>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b89013-537d-4646-93f2-ea8c163dfe9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134e4b8-377d-442c-b5bd-7a06feb52b3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f9a9b9-7917-4bf6-b9f1-b76bd4c9a10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5f9f78-8249-4997-a21f-a2a11ade9d39}" ma:internalName="TaxCatchAll" ma:showField="CatchAllData" ma:web="b6f9a9b9-7917-4bf6-b9f1-b76bd4c9a1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6b89013-537d-4646-93f2-ea8c163dfe9c">
      <Terms xmlns="http://schemas.microsoft.com/office/infopath/2007/PartnerControls"/>
    </lcf76f155ced4ddcb4097134ff3c332f>
    <TaxCatchAll xmlns="b6f9a9b9-7917-4bf6-b9f1-b76bd4c9a10d" xsi:nil="true"/>
  </documentManagement>
</p:properties>
</file>

<file path=customXml/itemProps1.xml><?xml version="1.0" encoding="utf-8"?>
<ds:datastoreItem xmlns:ds="http://schemas.openxmlformats.org/officeDocument/2006/customXml" ds:itemID="{E3C0B90A-C52C-44A3-8B28-1EFDD964602C}">
  <ds:schemaRefs>
    <ds:schemaRef ds:uri="http://schemas.microsoft.com/sharepoint/v3/contenttype/forms"/>
  </ds:schemaRefs>
</ds:datastoreItem>
</file>

<file path=customXml/itemProps2.xml><?xml version="1.0" encoding="utf-8"?>
<ds:datastoreItem xmlns:ds="http://schemas.openxmlformats.org/officeDocument/2006/customXml" ds:itemID="{E90278D0-D5B6-40CD-9EBC-F2BC28690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b89013-537d-4646-93f2-ea8c163dfe9c"/>
    <ds:schemaRef ds:uri="b6f9a9b9-7917-4bf6-b9f1-b76bd4c9a1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47D6F3-2A49-4F89-9265-CD52A17ECC67}">
  <ds:schemaRefs>
    <ds:schemaRef ds:uri="2db488c2-a07a-4aae-a541-405161d75748"/>
    <ds:schemaRef ds:uri="ac766408-a653-4b67-a9fe-6e3e22e0c065"/>
    <ds:schemaRef ds:uri="cc32ea10-24d7-4ab8-908a-92053f695cd3"/>
    <ds:schemaRef ds:uri="f1dfd687-ce92-41e8-800b-11e03cd3205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a353d86e-8470-447b-9648-0c0bfbcc6a38"/>
    <ds:schemaRef ds:uri="15bc4bbb-e835-448b-ba0b-a0d57c57eb8e"/>
    <ds:schemaRef ds:uri="56b89013-537d-4646-93f2-ea8c163dfe9c"/>
    <ds:schemaRef ds:uri="b6f9a9b9-7917-4bf6-b9f1-b76bd4c9a10d"/>
  </ds:schemaRefs>
</ds:datastoreItem>
</file>

<file path=docProps/app.xml><?xml version="1.0" encoding="utf-8"?>
<Properties xmlns="http://schemas.openxmlformats.org/officeDocument/2006/extended-properties" xmlns:vt="http://schemas.openxmlformats.org/officeDocument/2006/docPropsVTypes">
  <TotalTime>3750</TotalTime>
  <Words>11778</Words>
  <Application>Microsoft Macintosh PowerPoint</Application>
  <PresentationFormat>Panoramiczny</PresentationFormat>
  <Paragraphs>1449</Paragraphs>
  <Slides>137</Slides>
  <Notes>137</Notes>
  <HiddenSlides>19</HiddenSlides>
  <MMClips>0</MMClips>
  <ScaleCrop>false</ScaleCrop>
  <HeadingPairs>
    <vt:vector size="6" baseType="variant">
      <vt:variant>
        <vt:lpstr>Używane czcionki</vt:lpstr>
      </vt:variant>
      <vt:variant>
        <vt:i4>18</vt:i4>
      </vt:variant>
      <vt:variant>
        <vt:lpstr>Motyw</vt:lpstr>
      </vt:variant>
      <vt:variant>
        <vt:i4>2</vt:i4>
      </vt:variant>
      <vt:variant>
        <vt:lpstr>Tytuły slajdów</vt:lpstr>
      </vt:variant>
      <vt:variant>
        <vt:i4>137</vt:i4>
      </vt:variant>
    </vt:vector>
  </HeadingPairs>
  <TitlesOfParts>
    <vt:vector size="157" baseType="lpstr">
      <vt:lpstr>-apple-system</vt:lpstr>
      <vt:lpstr>Aptos Narrow</vt:lpstr>
      <vt:lpstr>Arial</vt:lpstr>
      <vt:lpstr>Calibri</vt:lpstr>
      <vt:lpstr>Cambria Math</vt:lpstr>
      <vt:lpstr>Consolas</vt:lpstr>
      <vt:lpstr>Courier New</vt:lpstr>
      <vt:lpstr>Georgia</vt:lpstr>
      <vt:lpstr>Helvetica</vt:lpstr>
      <vt:lpstr>JetBrains Mono</vt:lpstr>
      <vt:lpstr>Metropolis</vt:lpstr>
      <vt:lpstr>Poppins</vt:lpstr>
      <vt:lpstr>Raleway</vt:lpstr>
      <vt:lpstr>Roboto</vt:lpstr>
      <vt:lpstr>Söhne</vt:lpstr>
      <vt:lpstr>Symbol</vt:lpstr>
      <vt:lpstr>Verdana</vt:lpstr>
      <vt:lpstr>Wingdings</vt:lpstr>
      <vt:lpstr>Office Theme</vt:lpstr>
      <vt:lpstr>1_Office Theme</vt:lpstr>
      <vt:lpstr>Wprowadzenie do Technologii Backendowych  Wojciech Koszela, semestr zimowy 2024/2025</vt:lpstr>
      <vt:lpstr>Agenda</vt:lpstr>
      <vt:lpstr>Prezentacja programu PowerPoint</vt:lpstr>
      <vt:lpstr>1.1. Informacje organizacyjne </vt:lpstr>
      <vt:lpstr>1.2. Warunki zaliczenia</vt:lpstr>
      <vt:lpstr>Wymagania dotyczące laboratorium</vt:lpstr>
      <vt:lpstr>1.2. Harmonogram   Specjalizacja: Sztuczna inteligencja i uczenie maszynowe</vt:lpstr>
      <vt:lpstr>1.2. Harmonogram (Cyberbezpieczeństwo)</vt:lpstr>
      <vt:lpstr>Prezentacja programu PowerPoint</vt:lpstr>
      <vt:lpstr>2.1. Java przykłady frameworków</vt:lpstr>
      <vt:lpstr>2.1. Wprowadzenie do Spring Framework </vt:lpstr>
      <vt:lpstr>2.2. Ekosystem Spring Framework</vt:lpstr>
      <vt:lpstr>2.2. Ekosystem Spring Framework</vt:lpstr>
      <vt:lpstr>2.2. Ekosystem Spring Framework</vt:lpstr>
      <vt:lpstr>2.2. Ekosystem Spring Framework</vt:lpstr>
      <vt:lpstr>2.2. Ekosystem Spring Framework</vt:lpstr>
      <vt:lpstr>2.3. Literatura, materiały</vt:lpstr>
      <vt:lpstr>Prezentacja programu PowerPoint</vt:lpstr>
      <vt:lpstr>3.1. Spring Boot</vt:lpstr>
      <vt:lpstr>3.1. Spring Boot – Jak zacząć?</vt:lpstr>
      <vt:lpstr>3.1. Spring Boot – Jak zacząć?</vt:lpstr>
      <vt:lpstr>3.2. Spring Boot – Konfiguracja (pom.xml)</vt:lpstr>
      <vt:lpstr>3.3. Spring Boot – Application Properties</vt:lpstr>
      <vt:lpstr>3.4. Spring Boot – @SpringBootApplication</vt:lpstr>
      <vt:lpstr>3.4. Spring Boot - @SpringBootApplication </vt:lpstr>
      <vt:lpstr>Prezentacja programu PowerPoint</vt:lpstr>
      <vt:lpstr>4.1. Dependency Injection</vt:lpstr>
      <vt:lpstr>4.1. Dependency Injection</vt:lpstr>
      <vt:lpstr>4.2. Inversion of Control</vt:lpstr>
      <vt:lpstr>4.2. Inversion of Control - Przykład</vt:lpstr>
      <vt:lpstr>4.3.1. Spring Bean</vt:lpstr>
      <vt:lpstr>4.3.1. Spring Bean</vt:lpstr>
      <vt:lpstr>4.3.2. Spring Bean – Cykl życia @Bean</vt:lpstr>
      <vt:lpstr>4.3.3. Spring Bean – Cykl życia @Bean - przykład</vt:lpstr>
      <vt:lpstr>4.3.3. Spring Bean – Jak stworzyć @Bean</vt:lpstr>
      <vt:lpstr>4.3.3. Spring Bean – Jak stworzyć @Bean</vt:lpstr>
      <vt:lpstr>4.3.4. Spring Bean – @Bean Scope</vt:lpstr>
      <vt:lpstr>4.4. Wstrzykiwanie zależności</vt:lpstr>
      <vt:lpstr>Podstawowa architektura</vt:lpstr>
      <vt:lpstr>4.4.1. Adnotacje</vt:lpstr>
      <vt:lpstr>4.4.2. Wstrzykiwanie zależności</vt:lpstr>
      <vt:lpstr>4.4.3. Wstrzykiwanie zależności - konstruktor</vt:lpstr>
      <vt:lpstr>4.4.4. Wstrzykiwanie zależności - pole</vt:lpstr>
      <vt:lpstr>4.4.5. Wstrzykiwanie zależności - Setter</vt:lpstr>
      <vt:lpstr>4.4.5. Adnotacja @Value</vt:lpstr>
      <vt:lpstr>4.4.5. Adnotacja @Profile</vt:lpstr>
      <vt:lpstr>Prezentacja programu PowerPoint</vt:lpstr>
      <vt:lpstr>5.1. Spring MVC – HTTP</vt:lpstr>
      <vt:lpstr>5.2. Spring MVC – Zapytanie HTTP</vt:lpstr>
      <vt:lpstr>5.2. Spring MVC – Zapytanie HTTP</vt:lpstr>
      <vt:lpstr>Prezentacja programu PowerPoint</vt:lpstr>
      <vt:lpstr>5.3. Spring MVC</vt:lpstr>
      <vt:lpstr>5.3. Spring MVC </vt:lpstr>
      <vt:lpstr>5.4.1. Spring MVC – HTTP</vt:lpstr>
      <vt:lpstr>5.4.2. Spring MVC</vt:lpstr>
      <vt:lpstr>5.4.2. Spring MVC</vt:lpstr>
      <vt:lpstr>5.4.3. Spring MVC</vt:lpstr>
      <vt:lpstr>5.4.4. Spring MVC</vt:lpstr>
      <vt:lpstr>5.4.5 Spring MVC </vt:lpstr>
      <vt:lpstr>5.6. Spring MVC – w praktyce </vt:lpstr>
      <vt:lpstr>5.6. Spring MVC – w praktyce </vt:lpstr>
      <vt:lpstr>5.6. Spring MVC – w praktyce </vt:lpstr>
      <vt:lpstr>5.7. Spring MVC  - Adnotacje</vt:lpstr>
      <vt:lpstr>5.7. Spring MVC </vt:lpstr>
      <vt:lpstr>Prezentacja programu PowerPoint</vt:lpstr>
      <vt:lpstr>6.1. Spring REST</vt:lpstr>
      <vt:lpstr>6.2. Spring REST</vt:lpstr>
      <vt:lpstr>6.2. Spring REST</vt:lpstr>
      <vt:lpstr>6.3. Spring REST – typy akcji</vt:lpstr>
      <vt:lpstr>6.4. Spring REST – kody HTTP</vt:lpstr>
      <vt:lpstr>6.5. Spring REST – REST Adnotacje</vt:lpstr>
      <vt:lpstr>6.5. Spring REST – REST Adnotacje</vt:lpstr>
      <vt:lpstr>6.6. Spring REST – REST</vt:lpstr>
      <vt:lpstr>6.6. Spring REST – REST</vt:lpstr>
      <vt:lpstr>6.7. Spring REST – REST</vt:lpstr>
      <vt:lpstr>6.8. Spring REST – Wyjątki</vt:lpstr>
      <vt:lpstr>Prezentacja programu PowerPoint</vt:lpstr>
      <vt:lpstr>7.1. Spring Event</vt:lpstr>
      <vt:lpstr>7.2. Spring Event</vt:lpstr>
      <vt:lpstr>7.3. Spring Publisher</vt:lpstr>
      <vt:lpstr>7.4. Spring Listener</vt:lpstr>
      <vt:lpstr>7.5. Spring Event </vt:lpstr>
      <vt:lpstr>Prezentacja programu PowerPoint</vt:lpstr>
      <vt:lpstr>8.1. Spring AOP</vt:lpstr>
      <vt:lpstr>8.2. Spring AOP - Pojęcia</vt:lpstr>
      <vt:lpstr>8.3. Spring AOP – Pointcut expression</vt:lpstr>
      <vt:lpstr>8.4. Spring AOP – Rodzaje advice</vt:lpstr>
      <vt:lpstr>8.5. Spring AOP – Jak rozpocząć?</vt:lpstr>
      <vt:lpstr>8.5. Spring AOP – Jak rozpocząć?</vt:lpstr>
      <vt:lpstr>8.6. Spring AOP</vt:lpstr>
      <vt:lpstr>Prezentacja programu PowerPoint</vt:lpstr>
      <vt:lpstr>9.1. Spring Email</vt:lpstr>
      <vt:lpstr>9.2. Spring Email – Jak rozpoczać?</vt:lpstr>
      <vt:lpstr>9.3. Spring Email – Zadanie</vt:lpstr>
      <vt:lpstr>Prezentacja programu PowerPoint</vt:lpstr>
      <vt:lpstr>10.1. Spring Scheduling</vt:lpstr>
      <vt:lpstr>10.2 Spring Scheduling - CRON</vt:lpstr>
      <vt:lpstr>10.2 Spring Scheduling - CRON</vt:lpstr>
      <vt:lpstr>10.3. Spring Scheduling – Jak rozpoczać?</vt:lpstr>
      <vt:lpstr>10.4. Spring Scheduling – Większa pula</vt:lpstr>
      <vt:lpstr>10.4. Spring Scheduling – Dwa niezależne SchedulerPool</vt:lpstr>
      <vt:lpstr>10.5. Spring Scheduling – Zadanie</vt:lpstr>
      <vt:lpstr>Prezentacja programu PowerPoint</vt:lpstr>
      <vt:lpstr>11.1. Spring Async</vt:lpstr>
      <vt:lpstr>11.1. Spring Async</vt:lpstr>
      <vt:lpstr>11.2. Spring Async - Zastosowanie</vt:lpstr>
      <vt:lpstr>11.3. Spring Async – Jak rozpoczać?</vt:lpstr>
      <vt:lpstr>11.3. Spring Async – Jak rozpoczać?</vt:lpstr>
      <vt:lpstr>11.3. Spring Async – Jak rozpoczać?</vt:lpstr>
      <vt:lpstr>Prezentacja programu PowerPoint</vt:lpstr>
      <vt:lpstr>12.1. Spring Actuator</vt:lpstr>
      <vt:lpstr>12.2. Spring Actuator – Predefiniowane metryki</vt:lpstr>
      <vt:lpstr>Prezentacja programu PowerPoint</vt:lpstr>
      <vt:lpstr>13.1 Swagger &amp; OpenAPI – Wprowadzenie</vt:lpstr>
      <vt:lpstr>13.1 Swagger &amp; OpenAPI – Wprowadzenie</vt:lpstr>
      <vt:lpstr>Prezentacja programu PowerPoint</vt:lpstr>
      <vt:lpstr>14.1 Liquibase – Wprowadzenie - wersjonowanie</vt:lpstr>
      <vt:lpstr>14.1 Liquibase – Wprowadzenie - wersjonowanie</vt:lpstr>
      <vt:lpstr>14.1 Liquibase – Wprowadzenie - wersjonowanie</vt:lpstr>
      <vt:lpstr>14.1 Liquibase – Wprowadzenie - wersjonowanie</vt:lpstr>
      <vt:lpstr>14.2. Liquibase – Wprowadzenie - kompatybilność</vt:lpstr>
      <vt:lpstr>14.2. Liquibase – Wprowadzenie - kompatybilność</vt:lpstr>
      <vt:lpstr>14.2. Liquibase – definicje</vt:lpstr>
      <vt:lpstr>14.2. Liquibase – Changelog</vt:lpstr>
      <vt:lpstr>14.2. Liquibase – Changeset</vt:lpstr>
      <vt:lpstr>14.2. Liquibase – Changeset – typ SQL</vt:lpstr>
      <vt:lpstr>14.2. Liquibase – Changeset – typ XML</vt:lpstr>
      <vt:lpstr>14.2. Liquibase – Changeset – typ YML</vt:lpstr>
      <vt:lpstr>14.2. Liquibase – Changeset – typ JSON</vt:lpstr>
      <vt:lpstr>14.3. Liquibase – Śledzące tabele</vt:lpstr>
      <vt:lpstr>14.3. Liquibase – Śledzące tabele</vt:lpstr>
      <vt:lpstr>14.3. Liquibase – Śledzące tabele</vt:lpstr>
      <vt:lpstr>14.4. Liquibase – Jak rozpocząć?</vt:lpstr>
      <vt:lpstr>14.4. Liquibase – Jak rozpocząć?</vt:lpstr>
      <vt:lpstr>Przydatne linki</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Paweł Zeller</dc:creator>
  <cp:lastModifiedBy>Wojciech Koszela</cp:lastModifiedBy>
  <cp:revision>41</cp:revision>
  <dcterms:created xsi:type="dcterms:W3CDTF">2021-02-11T13:48:28Z</dcterms:created>
  <dcterms:modified xsi:type="dcterms:W3CDTF">2024-11-09T09:47:39Z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0x0101006A68F4F87017DF4D9CB87C537C3E9D72</vt:lpwstr>
  </property>
  <property fmtid="{D5CDD505-2E9C-101B-9397-08002B2CF9AE}" pid="3" name="MediaServiceImageTags">
    <vt:lpwstr/>
  </property>
</Properties>
</file>